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99" r:id="rId2"/>
    <p:sldId id="1610" r:id="rId3"/>
    <p:sldId id="1611" r:id="rId4"/>
    <p:sldId id="1612" r:id="rId5"/>
    <p:sldId id="1613" r:id="rId6"/>
    <p:sldId id="1608" r:id="rId7"/>
    <p:sldId id="1614" r:id="rId8"/>
    <p:sldId id="1607" r:id="rId9"/>
    <p:sldId id="1615"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A99A4-685A-4977-ACAB-DD6860171584}" type="datetimeFigureOut">
              <a:rPr kumimoji="1" lang="ja-JP" altLang="en-US" smtClean="0"/>
              <a:t>2025/10/20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ABFB0-EFE9-4346-92BB-471B2806E16A}" type="slidenum">
              <a:rPr kumimoji="1" lang="ja-JP" altLang="en-US" smtClean="0"/>
              <a:t>‹#›</a:t>
            </a:fld>
            <a:endParaRPr kumimoji="1" lang="ja-JP" altLang="en-US"/>
          </a:p>
        </p:txBody>
      </p:sp>
    </p:spTree>
    <p:extLst>
      <p:ext uri="{BB962C8B-B14F-4D97-AF65-F5344CB8AC3E}">
        <p14:creationId xmlns:p14="http://schemas.microsoft.com/office/powerpoint/2010/main" val="2364483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419100"/>
            <a:ext cx="5916613" cy="3328988"/>
          </a:xfrm>
        </p:spPr>
      </p:sp>
      <p:sp>
        <p:nvSpPr>
          <p:cNvPr id="3" name="ノート プレースホルダー 2"/>
          <p:cNvSpPr>
            <a:spLocks noGrp="1"/>
          </p:cNvSpPr>
          <p:nvPr>
            <p:ph type="body" idx="1"/>
          </p:nvPr>
        </p:nvSpPr>
        <p:spPr>
          <a:xfrm>
            <a:off x="409575" y="4229100"/>
            <a:ext cx="5916613" cy="5218597"/>
          </a:xfrm>
        </p:spPr>
        <p:txBody>
          <a:bodyPr/>
          <a:lstStyle/>
          <a:p>
            <a:pPr algn="just"/>
            <a:r>
              <a:rPr lang="ja-JP" altLang="en-US" sz="1600" b="1" u="sng" kern="100" dirty="0">
                <a:solidFill>
                  <a:schemeClr val="tx1"/>
                </a:solidFill>
                <a:effectLst/>
                <a:latin typeface="+mn-ea"/>
                <a:ea typeface="+mn-ea"/>
                <a:cs typeface="Times New Roman" panose="02020603050405020304" pitchFamily="18" charset="0"/>
              </a:rPr>
              <a:t>以下下線部分は、導入になっておりますので、自己紹介を含め、ご自身の言葉に変えてご活用下さい。</a:t>
            </a:r>
            <a:endParaRPr lang="en-US" altLang="ja-JP" sz="1600" b="1" u="sng" kern="100" dirty="0">
              <a:solidFill>
                <a:schemeClr val="tx1"/>
              </a:solidFill>
              <a:effectLst/>
              <a:latin typeface="+mn-ea"/>
              <a:ea typeface="+mn-ea"/>
              <a:cs typeface="Times New Roman" panose="02020603050405020304" pitchFamily="18" charset="0"/>
            </a:endParaRPr>
          </a:p>
          <a:p>
            <a:pPr algn="just"/>
            <a:endParaRPr lang="en-US" altLang="ja-JP" sz="1200" kern="100" dirty="0">
              <a:effectLst/>
              <a:latin typeface="+mn-ea"/>
              <a:ea typeface="+mn-ea"/>
              <a:cs typeface="Times New Roman" panose="02020603050405020304" pitchFamily="18" charset="0"/>
            </a:endParaRPr>
          </a:p>
          <a:p>
            <a:pPr algn="just"/>
            <a:r>
              <a:rPr lang="ja-JP" altLang="ja-JP" sz="1200" u="sng" kern="100" dirty="0">
                <a:solidFill>
                  <a:schemeClr val="tx1"/>
                </a:solidFill>
                <a:effectLst/>
                <a:latin typeface="+mn-ea"/>
                <a:ea typeface="+mn-ea"/>
                <a:cs typeface="Times New Roman" panose="02020603050405020304" pitchFamily="18" charset="0"/>
              </a:rPr>
              <a:t>職業奉仕委員</a:t>
            </a:r>
            <a:r>
              <a:rPr lang="ja-JP" altLang="en-US" sz="1200" u="sng" kern="100" dirty="0">
                <a:solidFill>
                  <a:schemeClr val="tx1"/>
                </a:solidFill>
                <a:effectLst/>
                <a:latin typeface="+mn-ea"/>
                <a:ea typeface="+mn-ea"/>
                <a:cs typeface="Times New Roman" panose="02020603050405020304" pitchFamily="18" charset="0"/>
              </a:rPr>
              <a:t>会</a:t>
            </a:r>
            <a:r>
              <a:rPr lang="ja-JP" altLang="ja-JP" sz="1200" u="sng" kern="100" dirty="0">
                <a:solidFill>
                  <a:schemeClr val="tx1"/>
                </a:solidFill>
                <a:effectLst/>
                <a:latin typeface="+mn-ea"/>
                <a:ea typeface="+mn-ea"/>
                <a:cs typeface="Times New Roman" panose="02020603050405020304" pitchFamily="18" charset="0"/>
              </a:rPr>
              <a:t>の〇〇〇〇です。</a:t>
            </a:r>
          </a:p>
          <a:p>
            <a:pPr algn="just"/>
            <a:r>
              <a:rPr lang="ja-JP" altLang="ja-JP" sz="1200" u="sng" kern="100" dirty="0">
                <a:solidFill>
                  <a:schemeClr val="tx1"/>
                </a:solidFill>
                <a:effectLst/>
                <a:latin typeface="+mn-ea"/>
                <a:ea typeface="+mn-ea"/>
                <a:cs typeface="Times New Roman" panose="02020603050405020304" pitchFamily="18" charset="0"/>
              </a:rPr>
              <a:t>今回は</a:t>
            </a:r>
            <a:r>
              <a:rPr lang="ja-JP" altLang="en-US" sz="1200" u="sng" kern="100" dirty="0">
                <a:solidFill>
                  <a:schemeClr val="tx1"/>
                </a:solidFill>
                <a:effectLst/>
                <a:latin typeface="+mn-ea"/>
                <a:ea typeface="+mn-ea"/>
                <a:cs typeface="Times New Roman" panose="02020603050405020304" pitchFamily="18" charset="0"/>
              </a:rPr>
              <a:t>職業奉仕入門</a:t>
            </a:r>
            <a:r>
              <a:rPr lang="ja-JP" altLang="ja-JP" sz="1200" u="sng" kern="100" dirty="0">
                <a:solidFill>
                  <a:schemeClr val="tx1"/>
                </a:solidFill>
                <a:effectLst/>
                <a:latin typeface="+mn-ea"/>
                <a:ea typeface="+mn-ea"/>
                <a:cs typeface="Times New Roman" panose="02020603050405020304" pitchFamily="18" charset="0"/>
              </a:rPr>
              <a:t>と言う事で</a:t>
            </a:r>
            <a:r>
              <a:rPr lang="ja-JP" altLang="en-US" sz="1200" u="sng" kern="100" dirty="0">
                <a:solidFill>
                  <a:schemeClr val="tx1"/>
                </a:solidFill>
                <a:effectLst/>
                <a:latin typeface="+mn-ea"/>
                <a:ea typeface="+mn-ea"/>
                <a:cs typeface="Times New Roman" panose="02020603050405020304" pitchFamily="18" charset="0"/>
              </a:rPr>
              <a:t>、ロータリーの歴史について、</a:t>
            </a:r>
            <a:r>
              <a:rPr lang="ja-JP" altLang="ja-JP" sz="1200" u="sng" kern="100" dirty="0">
                <a:solidFill>
                  <a:schemeClr val="tx1"/>
                </a:solidFill>
                <a:effectLst/>
                <a:latin typeface="+mn-ea"/>
                <a:ea typeface="+mn-ea"/>
                <a:cs typeface="Times New Roman" panose="02020603050405020304" pitchFamily="18" charset="0"/>
              </a:rPr>
              <a:t>本日ご参加頂いた皆様の今後の活動の参考になりますよう、職業奉仕の成り立ちやその考え方を取りまとめてお伝えしようと思います。</a:t>
            </a:r>
            <a:r>
              <a:rPr lang="ja-JP" altLang="en-US" sz="1200" u="none" kern="100" dirty="0">
                <a:solidFill>
                  <a:schemeClr val="tx1"/>
                </a:solidFill>
                <a:effectLst/>
                <a:latin typeface="+mn-ea"/>
                <a:ea typeface="+mn-ea"/>
                <a:cs typeface="Times New Roman" panose="02020603050405020304" pitchFamily="18" charset="0"/>
              </a:rPr>
              <a:t>職業奉仕は職業人の集まりであるロータリー特有の考え方であり、日本国内では長い間その理念について盛んに議論がなされてきました。多くのロータリアンが職業奉仕について議論してきたこともあり、その考え方は人によっても、時代によっても様々です。このスライドではロータリーの歴史になぞりながら、今年度の職業奉仕委員会としてみなさまにお伝えしたい職業奉仕の考え方について説明していきたいと考えております。</a:t>
            </a:r>
            <a:endParaRPr lang="ja-JP" altLang="ja-JP" sz="1200" u="none" kern="100" dirty="0">
              <a:solidFill>
                <a:schemeClr val="tx1"/>
              </a:solidFill>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0062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5925" y="407988"/>
            <a:ext cx="5916613" cy="3328987"/>
          </a:xfrm>
        </p:spPr>
      </p:sp>
      <p:sp>
        <p:nvSpPr>
          <p:cNvPr id="3" name="ノート プレースホルダー 2"/>
          <p:cNvSpPr>
            <a:spLocks noGrp="1"/>
          </p:cNvSpPr>
          <p:nvPr>
            <p:ph type="body" idx="1"/>
          </p:nvPr>
        </p:nvSpPr>
        <p:spPr>
          <a:xfrm>
            <a:off x="409575" y="4267199"/>
            <a:ext cx="5916613" cy="5438775"/>
          </a:xfrm>
        </p:spPr>
        <p:txBody>
          <a:bodyPr/>
          <a:lstStyle/>
          <a:p>
            <a:pPr algn="just"/>
            <a:r>
              <a:rPr lang="ja-JP" altLang="en-US" sz="1200" kern="100" dirty="0">
                <a:effectLst/>
                <a:latin typeface="+mn-ea"/>
                <a:ea typeface="+mn-ea"/>
                <a:cs typeface="Times New Roman" panose="02020603050405020304" pitchFamily="18" charset="0"/>
              </a:rPr>
              <a:t>まずは、初期のロータリーについて。</a:t>
            </a:r>
            <a:endParaRPr lang="en-US" altLang="ja-JP" sz="1200" kern="100" dirty="0">
              <a:effectLst/>
              <a:latin typeface="+mn-ea"/>
              <a:ea typeface="+mn-ea"/>
              <a:cs typeface="Times New Roman" panose="02020603050405020304" pitchFamily="18" charset="0"/>
            </a:endParaRPr>
          </a:p>
          <a:p>
            <a:pPr algn="just"/>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職業奉仕と言う理念は、ロータリークラブの歴史と大きく関係しています。</a:t>
            </a:r>
          </a:p>
          <a:p>
            <a:pPr algn="just"/>
            <a:r>
              <a:rPr lang="en-US" altLang="ja-JP" sz="1200" kern="100" dirty="0">
                <a:effectLst/>
                <a:latin typeface="+mn-ea"/>
                <a:ea typeface="+mn-ea"/>
                <a:cs typeface="Times New Roman" panose="02020603050405020304" pitchFamily="18" charset="0"/>
              </a:rPr>
              <a:t>1800</a:t>
            </a:r>
            <a:r>
              <a:rPr lang="ja-JP" altLang="ja-JP" sz="1200" kern="100" dirty="0">
                <a:effectLst/>
                <a:latin typeface="+mn-ea"/>
                <a:ea typeface="+mn-ea"/>
                <a:cs typeface="Times New Roman" panose="02020603050405020304" pitchFamily="18" charset="0"/>
              </a:rPr>
              <a:t>年台後半のアメリカシカゴは、シカゴ万博を契機にニューヨークに次ぐ第二の都市として大きく発展していました。</a:t>
            </a:r>
          </a:p>
          <a:p>
            <a:pPr algn="just"/>
            <a:r>
              <a:rPr lang="ja-JP" altLang="ja-JP" sz="1200" kern="100" dirty="0">
                <a:effectLst/>
                <a:latin typeface="+mn-ea"/>
                <a:ea typeface="+mn-ea"/>
                <a:cs typeface="Times New Roman" panose="02020603050405020304" pitchFamily="18" charset="0"/>
              </a:rPr>
              <a:t>しかしながら、人や金や物が多く集まる場所ですので、</a:t>
            </a:r>
            <a:r>
              <a:rPr lang="ja-JP" altLang="ja-JP" sz="1200" u="none" kern="100" dirty="0">
                <a:solidFill>
                  <a:schemeClr val="tx1"/>
                </a:solidFill>
                <a:effectLst/>
                <a:highlight>
                  <a:srgbClr val="FFFF00"/>
                </a:highlight>
                <a:latin typeface="+mn-ea"/>
                <a:ea typeface="+mn-ea"/>
                <a:cs typeface="Times New Roman" panose="02020603050405020304" pitchFamily="18" charset="0"/>
              </a:rPr>
              <a:t>低俗、貧欲、腐敗</a:t>
            </a:r>
            <a:r>
              <a:rPr lang="ja-JP" altLang="ja-JP" sz="1200" kern="100" dirty="0">
                <a:effectLst/>
                <a:latin typeface="+mn-ea"/>
                <a:ea typeface="+mn-ea"/>
                <a:cs typeface="Times New Roman" panose="02020603050405020304" pitchFamily="18" charset="0"/>
              </a:rPr>
              <a:t>が渦巻く街であったと言われています。</a:t>
            </a:r>
          </a:p>
          <a:p>
            <a:pPr algn="just"/>
            <a:r>
              <a:rPr lang="ja-JP" altLang="ja-JP" sz="1200" kern="100" dirty="0">
                <a:effectLst/>
                <a:latin typeface="+mn-ea"/>
                <a:ea typeface="+mn-ea"/>
                <a:cs typeface="Times New Roman" panose="02020603050405020304" pitchFamily="18" charset="0"/>
              </a:rPr>
              <a:t>そのあとに続くギャングの暗黒時代もこのころから始まりました。</a:t>
            </a:r>
          </a:p>
          <a:p>
            <a:pPr algn="just"/>
            <a:r>
              <a:rPr lang="ja-JP" altLang="ja-JP" sz="1200" kern="100" dirty="0">
                <a:effectLst/>
                <a:latin typeface="+mn-ea"/>
                <a:ea typeface="+mn-ea"/>
                <a:cs typeface="Times New Roman" panose="02020603050405020304" pitchFamily="18" charset="0"/>
              </a:rPr>
              <a:t>儲け第一主義、騙されたほうが悪いと言う時代です。</a:t>
            </a:r>
          </a:p>
          <a:p>
            <a:pPr algn="just"/>
            <a:r>
              <a:rPr lang="ja-JP" altLang="ja-JP" sz="1200" kern="100" dirty="0">
                <a:effectLst/>
                <a:latin typeface="+mn-ea"/>
                <a:ea typeface="+mn-ea"/>
                <a:cs typeface="Times New Roman" panose="02020603050405020304" pitchFamily="18" charset="0"/>
              </a:rPr>
              <a:t>そこで、そのシカゴの商業道徳欠如の風潮を見かねたポール・ハリス（弁護士）が、友人とともに</a:t>
            </a:r>
            <a:r>
              <a:rPr lang="ja-JP" altLang="ja-JP" sz="1200" kern="100" dirty="0">
                <a:effectLst/>
                <a:highlight>
                  <a:srgbClr val="FFFF00"/>
                </a:highlight>
                <a:latin typeface="+mn-ea"/>
                <a:ea typeface="+mn-ea"/>
                <a:cs typeface="Times New Roman" panose="02020603050405020304" pitchFamily="18" charset="0"/>
              </a:rPr>
              <a:t>親睦と</a:t>
            </a:r>
            <a:r>
              <a:rPr lang="ja-JP" altLang="en-US" sz="1200" kern="100" dirty="0">
                <a:effectLst/>
                <a:highlight>
                  <a:srgbClr val="FFFF00"/>
                </a:highlight>
                <a:latin typeface="+mn-ea"/>
                <a:ea typeface="+mn-ea"/>
                <a:cs typeface="Times New Roman" panose="02020603050405020304" pitchFamily="18" charset="0"/>
              </a:rPr>
              <a:t>相互扶</a:t>
            </a:r>
            <a:r>
              <a:rPr lang="ja-JP" altLang="ja-JP" sz="1200" kern="100" dirty="0">
                <a:effectLst/>
                <a:highlight>
                  <a:srgbClr val="FFFF00"/>
                </a:highlight>
                <a:latin typeface="+mn-ea"/>
                <a:ea typeface="+mn-ea"/>
                <a:cs typeface="Times New Roman" panose="02020603050405020304" pitchFamily="18" charset="0"/>
              </a:rPr>
              <a:t>助</a:t>
            </a:r>
            <a:r>
              <a:rPr lang="ja-JP" altLang="ja-JP" sz="1200" kern="100" dirty="0">
                <a:effectLst/>
                <a:latin typeface="+mn-ea"/>
                <a:ea typeface="+mn-ea"/>
                <a:cs typeface="Times New Roman" panose="02020603050405020304" pitchFamily="18" charset="0"/>
              </a:rPr>
              <a:t>を目的として発足させたのがロータリークラブの始まりです。</a:t>
            </a:r>
            <a:r>
              <a:rPr lang="ja-JP" altLang="en-US" sz="1200" kern="100" dirty="0">
                <a:effectLst/>
                <a:latin typeface="+mn-ea"/>
                <a:ea typeface="+mn-ea"/>
                <a:cs typeface="Times New Roman" panose="02020603050405020304" pitchFamily="18" charset="0"/>
              </a:rPr>
              <a:t>そしてこの相互扶助という観念が、のちのサービスというロータリーにおいて最も重要な考え方に繋がってゆきます。</a:t>
            </a:r>
            <a:endParaRPr lang="en-US" altLang="ja-JP" sz="1200" kern="100" dirty="0">
              <a:effectLst/>
              <a:latin typeface="+mn-ea"/>
              <a:ea typeface="+mn-ea"/>
              <a:cs typeface="Times New Roman" panose="02020603050405020304" pitchFamily="18" charset="0"/>
            </a:endParaRPr>
          </a:p>
          <a:p>
            <a:pPr algn="just"/>
            <a:r>
              <a:rPr lang="en-US" altLang="ja-JP" sz="1200" kern="100" dirty="0">
                <a:effectLst/>
                <a:latin typeface="+mn-ea"/>
                <a:ea typeface="+mn-ea"/>
                <a:cs typeface="Times New Roman" panose="02020603050405020304" pitchFamily="18" charset="0"/>
              </a:rPr>
              <a:t>  </a:t>
            </a:r>
            <a:endParaRPr lang="ja-JP"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信頼できる人間関係を構築しようと言う目的は、当時としては画期的な試みでありました。</a:t>
            </a:r>
          </a:p>
          <a:p>
            <a:pPr algn="just"/>
            <a:r>
              <a:rPr lang="ja-JP" altLang="ja-JP" sz="1200" kern="100" dirty="0">
                <a:effectLst/>
                <a:latin typeface="+mn-ea"/>
                <a:ea typeface="+mn-ea"/>
                <a:cs typeface="Times New Roman" panose="02020603050405020304" pitchFamily="18" charset="0"/>
              </a:rPr>
              <a:t>ロータリー会員は、高い道徳心を持った信用できる人々の集まりですので、会員同士が助け合いながら安心してビジネスに取り組む事できました。しかし初期のロータリークラブは、親睦と互恵的な取引が中心テーマであったため、排他的な組織でもあり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557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446088"/>
            <a:ext cx="5916613" cy="3328987"/>
          </a:xfrm>
        </p:spPr>
      </p:sp>
      <p:sp>
        <p:nvSpPr>
          <p:cNvPr id="3" name="ノート プレースホルダー 2"/>
          <p:cNvSpPr>
            <a:spLocks noGrp="1"/>
          </p:cNvSpPr>
          <p:nvPr>
            <p:ph type="body" idx="1"/>
          </p:nvPr>
        </p:nvSpPr>
        <p:spPr>
          <a:xfrm>
            <a:off x="409575" y="4190999"/>
            <a:ext cx="5916613" cy="5229225"/>
          </a:xfrm>
        </p:spPr>
        <p:txBody>
          <a:bodyPr/>
          <a:lstStyle/>
          <a:p>
            <a:pPr algn="just"/>
            <a:r>
              <a:rPr lang="ja-JP" altLang="ja-JP" sz="1200" kern="100" dirty="0">
                <a:effectLst/>
                <a:latin typeface="+mn-ea"/>
                <a:ea typeface="+mn-ea"/>
                <a:cs typeface="Times New Roman" panose="02020603050405020304" pitchFamily="18" charset="0"/>
              </a:rPr>
              <a:t>そして創立直後に入会を勧められたドナルドカーターは、</a:t>
            </a:r>
          </a:p>
          <a:p>
            <a:pPr algn="just"/>
            <a:r>
              <a:rPr lang="ja-JP" altLang="ja-JP" sz="1200" kern="100" dirty="0">
                <a:effectLst/>
                <a:latin typeface="+mn-ea"/>
                <a:ea typeface="+mn-ea"/>
                <a:cs typeface="Times New Roman" panose="02020603050405020304" pitchFamily="18" charset="0"/>
              </a:rPr>
              <a:t>「会員同士だけの利益にとどまっている限り、クラブの社会的存在意義がない」と言い、入会を断りました。</a:t>
            </a:r>
          </a:p>
          <a:p>
            <a:pPr algn="just"/>
            <a:r>
              <a:rPr lang="ja-JP" altLang="ja-JP" sz="1200" kern="100" dirty="0">
                <a:effectLst/>
                <a:latin typeface="+mn-ea"/>
                <a:ea typeface="+mn-ea"/>
                <a:cs typeface="Times New Roman" panose="02020603050405020304" pitchFamily="18" charset="0"/>
              </a:rPr>
              <a:t>そして</a:t>
            </a:r>
            <a:r>
              <a:rPr lang="ja-JP" altLang="en-US" sz="1200" kern="100" dirty="0">
                <a:solidFill>
                  <a:schemeClr val="tx1"/>
                </a:solidFill>
                <a:effectLst/>
                <a:latin typeface="+mn-ea"/>
                <a:ea typeface="+mn-ea"/>
                <a:cs typeface="Times New Roman" panose="02020603050405020304" pitchFamily="18" charset="0"/>
              </a:rPr>
              <a:t>、</a:t>
            </a:r>
            <a:r>
              <a:rPr lang="ja-JP" altLang="en-US" sz="1200" kern="100" dirty="0">
                <a:solidFill>
                  <a:srgbClr val="FF0000"/>
                </a:solidFill>
                <a:effectLst/>
                <a:highlight>
                  <a:srgbClr val="FFFF00"/>
                </a:highlight>
                <a:latin typeface="+mn-ea"/>
                <a:ea typeface="+mn-ea"/>
                <a:cs typeface="Times New Roman" panose="02020603050405020304" pitchFamily="18" charset="0"/>
              </a:rPr>
              <a:t>こういうクラブは会員以外の人の役に立つようなことを行えば、将来性があると思います。</a:t>
            </a:r>
            <a:endParaRPr lang="ja-JP" altLang="ja-JP" sz="1200" kern="100" dirty="0">
              <a:solidFill>
                <a:srgbClr val="FF0000"/>
              </a:solidFill>
              <a:effectLst/>
              <a:highlight>
                <a:srgbClr val="FFFF00"/>
              </a:highlight>
              <a:latin typeface="+mn-ea"/>
              <a:ea typeface="+mn-ea"/>
              <a:cs typeface="Times New Roman" panose="02020603050405020304" pitchFamily="18" charset="0"/>
            </a:endParaRPr>
          </a:p>
          <a:p>
            <a:pPr algn="just"/>
            <a:r>
              <a:rPr lang="ja-JP" altLang="ja-JP" sz="1200" kern="100" dirty="0">
                <a:solidFill>
                  <a:srgbClr val="FF0000"/>
                </a:solidFill>
                <a:effectLst/>
                <a:highlight>
                  <a:srgbClr val="FFFF00"/>
                </a:highlight>
                <a:latin typeface="+mn-ea"/>
                <a:ea typeface="+mn-ea"/>
                <a:cs typeface="Times New Roman" panose="02020603050405020304" pitchFamily="18" charset="0"/>
              </a:rPr>
              <a:t>クラブは何か</a:t>
            </a:r>
            <a:r>
              <a:rPr lang="ja-JP" altLang="en-US" sz="1200" kern="100" dirty="0">
                <a:solidFill>
                  <a:srgbClr val="FF0000"/>
                </a:solidFill>
                <a:effectLst/>
                <a:highlight>
                  <a:srgbClr val="FFFF00"/>
                </a:highlight>
                <a:latin typeface="+mn-ea"/>
                <a:ea typeface="+mn-ea"/>
                <a:cs typeface="Times New Roman" panose="02020603050405020304" pitchFamily="18" charset="0"/>
              </a:rPr>
              <a:t>地域社会</a:t>
            </a:r>
            <a:r>
              <a:rPr lang="ja-JP" altLang="ja-JP" sz="1200" kern="100" dirty="0">
                <a:solidFill>
                  <a:srgbClr val="FF0000"/>
                </a:solidFill>
                <a:effectLst/>
                <a:highlight>
                  <a:srgbClr val="FFFF00"/>
                </a:highlight>
                <a:latin typeface="+mn-ea"/>
                <a:ea typeface="+mn-ea"/>
                <a:cs typeface="Times New Roman" panose="02020603050405020304" pitchFamily="18" charset="0"/>
              </a:rPr>
              <a:t>に奉仕すべきだ。</a:t>
            </a:r>
            <a:r>
              <a:rPr lang="ja-JP" altLang="ja-JP" sz="1200" kern="100" dirty="0">
                <a:effectLst/>
                <a:latin typeface="+mn-ea"/>
                <a:ea typeface="+mn-ea"/>
                <a:cs typeface="Times New Roman" panose="02020603050405020304" pitchFamily="18" charset="0"/>
              </a:rPr>
              <a:t>と助言しました。</a:t>
            </a:r>
          </a:p>
          <a:p>
            <a:pPr algn="just"/>
            <a:r>
              <a:rPr lang="ja-JP" altLang="ja-JP" sz="1200" kern="100" dirty="0">
                <a:effectLst/>
                <a:latin typeface="+mn-ea"/>
                <a:ea typeface="+mn-ea"/>
                <a:cs typeface="Times New Roman" panose="02020603050405020304" pitchFamily="18" charset="0"/>
              </a:rPr>
              <a:t>この助言を受けたポールハリス会長は、</a:t>
            </a:r>
            <a:r>
              <a:rPr lang="ja-JP" altLang="en-US" sz="1200" kern="100" dirty="0">
                <a:effectLst/>
                <a:latin typeface="+mn-ea"/>
                <a:ea typeface="+mn-ea"/>
                <a:cs typeface="Times New Roman" panose="02020603050405020304" pitchFamily="18" charset="0"/>
              </a:rPr>
              <a:t>たまたま出席した商工会の集まりで、シカゴ中心部、ループ地区に公衆トイレがないため、通行人が不便な思いをしているという話を聞き、これを奉仕活動の実践とするいい機会だと考えました。その結果、シカゴロータリークラブは、「街の衛生改善のために公衆トイレの設置のニーズ」について市民協議会と協議することになりました。その後、市と交渉して</a:t>
            </a:r>
            <a:r>
              <a:rPr lang="en-US" altLang="ja-JP" sz="1200" kern="100" dirty="0">
                <a:effectLst/>
                <a:highlight>
                  <a:srgbClr val="FFFF00"/>
                </a:highlight>
                <a:latin typeface="+mn-ea"/>
                <a:ea typeface="+mn-ea"/>
                <a:cs typeface="Times New Roman" panose="02020603050405020304" pitchFamily="18" charset="0"/>
              </a:rPr>
              <a:t>1907</a:t>
            </a:r>
            <a:r>
              <a:rPr lang="ja-JP" altLang="en-US" sz="1200" kern="100" dirty="0">
                <a:effectLst/>
                <a:highlight>
                  <a:srgbClr val="FFFF00"/>
                </a:highlight>
                <a:latin typeface="+mn-ea"/>
                <a:ea typeface="+mn-ea"/>
                <a:cs typeface="Times New Roman" panose="02020603050405020304" pitchFamily="18" charset="0"/>
              </a:rPr>
              <a:t>年にシカゴの街に公衆トイレを設置しました。</a:t>
            </a:r>
            <a:r>
              <a:rPr lang="ja-JP" altLang="ja-JP" sz="1200" kern="100" dirty="0">
                <a:effectLst/>
                <a:latin typeface="+mn-ea"/>
                <a:ea typeface="+mn-ea"/>
                <a:cs typeface="Times New Roman" panose="02020603050405020304" pitchFamily="18" charset="0"/>
              </a:rPr>
              <a:t>これが</a:t>
            </a:r>
            <a:r>
              <a:rPr lang="ja-JP" altLang="ja-JP" sz="1200" kern="100" dirty="0">
                <a:effectLst/>
                <a:highlight>
                  <a:srgbClr val="FFFF00"/>
                </a:highlight>
                <a:latin typeface="+mn-ea"/>
                <a:ea typeface="+mn-ea"/>
                <a:cs typeface="Times New Roman" panose="02020603050405020304" pitchFamily="18" charset="0"/>
              </a:rPr>
              <a:t>ロータリーの</a:t>
            </a:r>
            <a:r>
              <a:rPr lang="ja-JP" altLang="ja-JP" sz="1200" kern="100" dirty="0">
                <a:solidFill>
                  <a:srgbClr val="FF0000"/>
                </a:solidFill>
                <a:effectLst/>
                <a:highlight>
                  <a:srgbClr val="FFFF00"/>
                </a:highlight>
                <a:latin typeface="+mn-ea"/>
                <a:ea typeface="+mn-ea"/>
                <a:cs typeface="Times New Roman" panose="02020603050405020304" pitchFamily="18" charset="0"/>
              </a:rPr>
              <a:t>社会奉仕の第一号</a:t>
            </a:r>
            <a:r>
              <a:rPr lang="ja-JP" altLang="ja-JP" sz="1200" kern="100" dirty="0">
                <a:effectLst/>
                <a:latin typeface="+mn-ea"/>
                <a:ea typeface="+mn-ea"/>
                <a:cs typeface="Times New Roman" panose="02020603050405020304" pitchFamily="18" charset="0"/>
              </a:rPr>
              <a:t>と言われています。もちろんドナルドカーターは喜んで入会する事になりました。</a:t>
            </a:r>
          </a:p>
          <a:p>
            <a:pPr algn="just"/>
            <a:r>
              <a:rPr lang="en-US" altLang="ja-JP" sz="1200" kern="100" dirty="0">
                <a:effectLst/>
                <a:latin typeface="+mn-ea"/>
                <a:ea typeface="+mn-ea"/>
                <a:cs typeface="Times New Roman" panose="02020603050405020304" pitchFamily="18" charset="0"/>
              </a:rPr>
              <a:t> </a:t>
            </a:r>
          </a:p>
          <a:p>
            <a:pPr algn="just"/>
            <a:r>
              <a:rPr lang="ja-JP" altLang="ja-JP" sz="1200" kern="100" dirty="0">
                <a:effectLst/>
                <a:latin typeface="+mn-ea"/>
                <a:ea typeface="+mn-ea"/>
                <a:cs typeface="Times New Roman" panose="02020603050405020304" pitchFamily="18" charset="0"/>
              </a:rPr>
              <a:t>ただ単に、寄付によって社会へ奉仕をするのであれば、極端な話、その原資はどのようなお金であっても構いません、実際アルカポネは賭博や暴力で稼いだ金で貧しい子供たちに寄付をしましたし、街で炊き出しを行ったりしました。</a:t>
            </a: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しかしロータリークラブの場合は高い倫理観を持った事業家が、その利益を社会に還元する、と言う事であり、この社会への奉仕によってロータリークラブの信用度はさらに高まることになりました。</a:t>
            </a:r>
            <a:r>
              <a:rPr lang="ja-JP" altLang="en-US" sz="1200" kern="100" dirty="0">
                <a:effectLst/>
                <a:latin typeface="+mn-ea"/>
                <a:ea typeface="+mn-ea"/>
                <a:cs typeface="Times New Roman" panose="02020603050405020304" pitchFamily="18" charset="0"/>
              </a:rPr>
              <a:t>ここで強調してお伝えしたいのは、公衆便所設置は、市民のニーズに従って市民団体を組織し、行政当局に働きかけて、実施にこぎつけたものであり、ロータリーは俗に言われるような単に金銭を拠出した奉仕団体ではなかったということです。</a:t>
            </a:r>
            <a:endParaRPr lang="ja-JP" altLang="ja-JP" sz="1200" kern="100" dirty="0">
              <a:effectLst/>
              <a:latin typeface="+mn-ea"/>
              <a:ea typeface="+mn-ea"/>
              <a:cs typeface="Times New Roman" panose="02020603050405020304" pitchFamily="18" charset="0"/>
            </a:endParaRPr>
          </a:p>
          <a:p>
            <a:pPr algn="just"/>
            <a:endParaRPr lang="ja-JP"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この</a:t>
            </a:r>
            <a:r>
              <a:rPr lang="ja-JP" altLang="ja-JP" sz="1200" kern="100" dirty="0">
                <a:effectLst/>
                <a:latin typeface="+mn-ea"/>
                <a:ea typeface="+mn-ea"/>
                <a:cs typeface="Times New Roman" panose="02020603050405020304" pitchFamily="18" charset="0"/>
              </a:rPr>
              <a:t>評判はあっと言う間に広がり、全米で次々とロータリークラブが設立されることになります。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718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633413"/>
            <a:ext cx="5916613" cy="3328987"/>
          </a:xfrm>
        </p:spPr>
      </p:sp>
      <p:sp>
        <p:nvSpPr>
          <p:cNvPr id="3" name="ノート プレースホルダー 2"/>
          <p:cNvSpPr>
            <a:spLocks noGrp="1"/>
          </p:cNvSpPr>
          <p:nvPr>
            <p:ph type="body" idx="1"/>
          </p:nvPr>
        </p:nvSpPr>
        <p:spPr>
          <a:xfrm>
            <a:off x="409575" y="4257883"/>
            <a:ext cx="5916613" cy="3884612"/>
          </a:xfrm>
        </p:spPr>
        <p:txBody>
          <a:bodyPr/>
          <a:lstStyle/>
          <a:p>
            <a:pPr algn="just"/>
            <a:r>
              <a:rPr lang="ja-JP" altLang="en-US" sz="1200" kern="100" dirty="0">
                <a:effectLst/>
                <a:latin typeface="+mn-ea"/>
                <a:ea typeface="+mn-ea"/>
                <a:cs typeface="Times New Roman" panose="02020603050405020304" pitchFamily="18" charset="0"/>
              </a:rPr>
              <a:t>次に、ロータリー哲学の進化についてお話します。</a:t>
            </a:r>
            <a:endParaRPr lang="en-US" altLang="ja-JP" sz="1200" kern="100" dirty="0">
              <a:effectLst/>
              <a:latin typeface="+mn-ea"/>
              <a:ea typeface="+mn-ea"/>
              <a:cs typeface="Times New Roman" panose="02020603050405020304" pitchFamily="18" charset="0"/>
            </a:endParaRPr>
          </a:p>
          <a:p>
            <a:pPr algn="just"/>
            <a:r>
              <a:rPr lang="en-US" altLang="ja-JP" sz="1200" kern="100" dirty="0">
                <a:effectLst/>
                <a:latin typeface="+mn-ea"/>
                <a:ea typeface="+mn-ea"/>
                <a:cs typeface="Times New Roman" panose="02020603050405020304" pitchFamily="18" charset="0"/>
              </a:rPr>
              <a:t>1910</a:t>
            </a:r>
            <a:r>
              <a:rPr lang="ja-JP" altLang="en-US" sz="1200" kern="100" dirty="0">
                <a:effectLst/>
                <a:latin typeface="+mn-ea"/>
                <a:ea typeface="+mn-ea"/>
                <a:cs typeface="Times New Roman" panose="02020603050405020304" pitchFamily="18" charset="0"/>
              </a:rPr>
              <a:t>年、シカゴクラブの</a:t>
            </a:r>
            <a:r>
              <a:rPr lang="ja-JP" altLang="ja-JP" sz="1200" kern="100" dirty="0">
                <a:effectLst/>
                <a:highlight>
                  <a:srgbClr val="FFFF00"/>
                </a:highlight>
                <a:latin typeface="+mn-ea"/>
                <a:ea typeface="+mn-ea"/>
                <a:cs typeface="Times New Roman" panose="02020603050405020304" pitchFamily="18" charset="0"/>
              </a:rPr>
              <a:t>シェルドン</a:t>
            </a:r>
            <a:r>
              <a:rPr lang="ja-JP" altLang="ja-JP" sz="1200" kern="100" dirty="0">
                <a:effectLst/>
                <a:latin typeface="+mn-ea"/>
                <a:ea typeface="+mn-ea"/>
                <a:cs typeface="Times New Roman" panose="02020603050405020304" pitchFamily="18" charset="0"/>
              </a:rPr>
              <a:t>は自身の経験や経営哲学に基づき</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まず他人への奉仕があり、他人の利益を優先すればするほど、自分の利益として大きく返ってくると唱え</a:t>
            </a:r>
            <a:r>
              <a:rPr lang="ja-JP" altLang="en-US" sz="1200" kern="100" dirty="0">
                <a:effectLst/>
                <a:latin typeface="+mn-ea"/>
                <a:ea typeface="+mn-ea"/>
                <a:cs typeface="Times New Roman" panose="02020603050405020304" pitchFamily="18" charset="0"/>
              </a:rPr>
              <a:t>ました</a:t>
            </a:r>
            <a:r>
              <a:rPr lang="ja-JP" altLang="ja-JP" sz="1200" kern="100" dirty="0">
                <a:effectLst/>
                <a:latin typeface="+mn-ea"/>
                <a:ea typeface="+mn-ea"/>
                <a:cs typeface="Times New Roman" panose="02020603050405020304" pitchFamily="18" charset="0"/>
              </a:rPr>
              <a:t>。当初は</a:t>
            </a:r>
            <a:r>
              <a:rPr lang="en-US" altLang="ja-JP" sz="1200" kern="100" dirty="0">
                <a:effectLst/>
                <a:highlight>
                  <a:srgbClr val="FFFF00"/>
                </a:highlight>
                <a:latin typeface="+mn-ea"/>
                <a:ea typeface="+mn-ea"/>
                <a:cs typeface="Times New Roman" panose="02020603050405020304" pitchFamily="18" charset="0"/>
              </a:rPr>
              <a:t>『</a:t>
            </a:r>
            <a:r>
              <a:rPr lang="ja-JP" altLang="ja-JP" sz="1200" kern="100" dirty="0">
                <a:effectLst/>
                <a:highlight>
                  <a:srgbClr val="FFFF00"/>
                </a:highlight>
                <a:latin typeface="+mn-ea"/>
                <a:ea typeface="+mn-ea"/>
                <a:cs typeface="Times New Roman" panose="02020603050405020304" pitchFamily="18" charset="0"/>
              </a:rPr>
              <a:t>最もよく</a:t>
            </a:r>
            <a:r>
              <a:rPr lang="ja-JP" altLang="ja-JP" sz="1200" kern="100" dirty="0">
                <a:solidFill>
                  <a:srgbClr val="FF0000"/>
                </a:solidFill>
                <a:effectLst/>
                <a:highlight>
                  <a:srgbClr val="FFFF00"/>
                </a:highlight>
                <a:latin typeface="+mn-ea"/>
                <a:ea typeface="+mn-ea"/>
                <a:cs typeface="Times New Roman" panose="02020603050405020304" pitchFamily="18" charset="0"/>
              </a:rPr>
              <a:t>仲間に</a:t>
            </a:r>
            <a:r>
              <a:rPr lang="ja-JP" altLang="ja-JP" sz="1200" kern="100" dirty="0">
                <a:effectLst/>
                <a:highlight>
                  <a:srgbClr val="FFFF00"/>
                </a:highlight>
                <a:latin typeface="+mn-ea"/>
                <a:ea typeface="+mn-ea"/>
                <a:cs typeface="Times New Roman" panose="02020603050405020304" pitchFamily="18" charset="0"/>
              </a:rPr>
              <a:t>奉仕する者、最も多く報いられる（</a:t>
            </a:r>
            <a:r>
              <a:rPr lang="en-US" altLang="ja-JP" sz="1200" kern="100" dirty="0">
                <a:effectLst/>
                <a:highlight>
                  <a:srgbClr val="FFFF00"/>
                </a:highlight>
                <a:latin typeface="+mn-ea"/>
                <a:ea typeface="+mn-ea"/>
                <a:cs typeface="Times New Roman" panose="02020603050405020304" pitchFamily="18" charset="0"/>
              </a:rPr>
              <a:t>He profits most who serves his fellows best</a:t>
            </a:r>
            <a:r>
              <a:rPr lang="ja-JP" altLang="en-US" sz="1200" kern="100" dirty="0">
                <a:effectLst/>
                <a:highlight>
                  <a:srgbClr val="FFFF00"/>
                </a:highlight>
                <a:latin typeface="+mn-ea"/>
                <a:ea typeface="+mn-ea"/>
                <a:cs typeface="Times New Roman" panose="02020603050405020304" pitchFamily="18" charset="0"/>
              </a:rPr>
              <a:t>）</a:t>
            </a:r>
            <a:r>
              <a:rPr lang="ja-JP" altLang="ja-JP" sz="1200" kern="100" dirty="0">
                <a:effectLst/>
                <a:highlight>
                  <a:srgbClr val="FFFF00"/>
                </a:highligh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と言う言葉でしたが、</a:t>
            </a:r>
            <a:r>
              <a:rPr lang="ja-JP" altLang="en-US" sz="1200" kern="100" dirty="0">
                <a:effectLst/>
                <a:latin typeface="+mn-ea"/>
                <a:ea typeface="+mn-ea"/>
                <a:cs typeface="Times New Roman" panose="02020603050405020304" pitchFamily="18" charset="0"/>
              </a:rPr>
              <a:t>翌年の</a:t>
            </a:r>
            <a:r>
              <a:rPr lang="ja-JP" altLang="en-US" sz="1200" kern="100" dirty="0">
                <a:effectLst/>
                <a:highlight>
                  <a:srgbClr val="FFFF00"/>
                </a:highlight>
                <a:latin typeface="+mn-ea"/>
                <a:ea typeface="+mn-ea"/>
                <a:cs typeface="Times New Roman" panose="02020603050405020304" pitchFamily="18" charset="0"/>
              </a:rPr>
              <a:t>第二回大会では</a:t>
            </a:r>
            <a:r>
              <a:rPr lang="ja-JP" altLang="ja-JP" sz="1200" kern="100" dirty="0">
                <a:effectLst/>
                <a:highlight>
                  <a:srgbClr val="FFFF00"/>
                </a:highlight>
                <a:latin typeface="+mn-ea"/>
                <a:ea typeface="+mn-ea"/>
                <a:cs typeface="Times New Roman" panose="02020603050405020304" pitchFamily="18" charset="0"/>
              </a:rPr>
              <a:t>「</a:t>
            </a:r>
            <a:r>
              <a:rPr lang="ja-JP" altLang="ja-JP" sz="1200" kern="100" dirty="0">
                <a:solidFill>
                  <a:srgbClr val="FF0000"/>
                </a:solidFill>
                <a:effectLst/>
                <a:highlight>
                  <a:srgbClr val="FFFF00"/>
                </a:highlight>
                <a:latin typeface="+mn-ea"/>
                <a:ea typeface="+mn-ea"/>
                <a:cs typeface="Times New Roman" panose="02020603050405020304" pitchFamily="18" charset="0"/>
              </a:rPr>
              <a:t>仲間</a:t>
            </a:r>
            <a:r>
              <a:rPr lang="ja-JP" altLang="ja-JP" sz="1200" kern="100" dirty="0">
                <a:solidFill>
                  <a:schemeClr val="tx1"/>
                </a:solidFill>
                <a:effectLst/>
                <a:highlight>
                  <a:srgbClr val="FFFF00"/>
                </a:highlight>
                <a:latin typeface="+mn-ea"/>
                <a:ea typeface="+mn-ea"/>
                <a:cs typeface="Times New Roman" panose="02020603050405020304" pitchFamily="18" charset="0"/>
              </a:rPr>
              <a:t>」</a:t>
            </a:r>
            <a:r>
              <a:rPr lang="ja-JP" altLang="en-US" sz="1200" kern="100" dirty="0">
                <a:solidFill>
                  <a:schemeClr val="tx1"/>
                </a:solidFill>
                <a:effectLst/>
                <a:highlight>
                  <a:srgbClr val="FFFF00"/>
                </a:highlight>
                <a:latin typeface="+mn-ea"/>
                <a:ea typeface="+mn-ea"/>
                <a:cs typeface="Times New Roman" panose="02020603050405020304" pitchFamily="18" charset="0"/>
              </a:rPr>
              <a:t>（</a:t>
            </a:r>
            <a:r>
              <a:rPr lang="en-US" altLang="ja-JP" sz="1200" kern="100" dirty="0">
                <a:solidFill>
                  <a:schemeClr val="tx1"/>
                </a:solidFill>
                <a:effectLst/>
                <a:highlight>
                  <a:srgbClr val="FFFF00"/>
                </a:highlight>
                <a:latin typeface="+mn-ea"/>
                <a:ea typeface="+mn-ea"/>
                <a:cs typeface="Times New Roman" panose="02020603050405020304" pitchFamily="18" charset="0"/>
              </a:rPr>
              <a:t>his fellows)</a:t>
            </a:r>
            <a:r>
              <a:rPr lang="ja-JP" altLang="ja-JP" sz="1200" kern="100" dirty="0">
                <a:effectLst/>
                <a:highlight>
                  <a:srgbClr val="FFFF00"/>
                </a:highlight>
                <a:latin typeface="+mn-ea"/>
                <a:ea typeface="+mn-ea"/>
                <a:cs typeface="Times New Roman" panose="02020603050405020304" pitchFamily="18" charset="0"/>
              </a:rPr>
              <a:t>と言う言葉が省かれ、奉仕の対象を全ての人々とする事によって、</a:t>
            </a:r>
            <a:r>
              <a:rPr lang="ja-JP" altLang="en-US" sz="1200" kern="100" dirty="0">
                <a:effectLst/>
                <a:highlight>
                  <a:srgbClr val="FFFF00"/>
                </a:highlight>
                <a:latin typeface="+mn-ea"/>
                <a:ea typeface="+mn-ea"/>
                <a:cs typeface="Times New Roman" panose="02020603050405020304" pitchFamily="18" charset="0"/>
              </a:rPr>
              <a:t>ロータリーの標語として承認されました。</a:t>
            </a:r>
            <a:r>
              <a:rPr lang="ja-JP" altLang="en-US" sz="1200" kern="100" dirty="0">
                <a:effectLst/>
                <a:latin typeface="+mn-ea"/>
                <a:ea typeface="+mn-ea"/>
                <a:cs typeface="Times New Roman" panose="02020603050405020304" pitchFamily="18" charset="0"/>
              </a:rPr>
              <a:t>また同じ大会期間中、ミネアポリスクラブの会長</a:t>
            </a:r>
            <a:r>
              <a:rPr lang="ja-JP" altLang="en-US" sz="1200" kern="100" dirty="0">
                <a:effectLst/>
                <a:highlight>
                  <a:srgbClr val="FFFF00"/>
                </a:highlight>
                <a:latin typeface="+mn-ea"/>
                <a:ea typeface="+mn-ea"/>
                <a:cs typeface="Times New Roman" panose="02020603050405020304" pitchFamily="18" charset="0"/>
              </a:rPr>
              <a:t>ベン・コリンズ</a:t>
            </a:r>
            <a:r>
              <a:rPr lang="ja-JP" altLang="en-US" sz="1200" kern="100" dirty="0">
                <a:effectLst/>
                <a:latin typeface="+mn-ea"/>
                <a:ea typeface="+mn-ea"/>
                <a:cs typeface="Times New Roman" panose="02020603050405020304" pitchFamily="18" charset="0"/>
              </a:rPr>
              <a:t>が自身のクラブで採用していた理念</a:t>
            </a:r>
            <a:r>
              <a:rPr lang="ja-JP" altLang="en-US" sz="1200" kern="100" dirty="0">
                <a:effectLst/>
                <a:highlight>
                  <a:srgbClr val="FFFF00"/>
                </a:highlight>
                <a:latin typeface="+mn-ea"/>
                <a:ea typeface="+mn-ea"/>
                <a:cs typeface="Times New Roman" panose="02020603050405020304" pitchFamily="18" charset="0"/>
              </a:rPr>
              <a:t>「無私の奉仕」</a:t>
            </a:r>
            <a:r>
              <a:rPr lang="ja-JP" altLang="en-US" sz="1200" kern="100" dirty="0">
                <a:effectLst/>
                <a:latin typeface="+mn-ea"/>
                <a:ea typeface="+mn-ea"/>
                <a:cs typeface="Times New Roman" panose="02020603050405020304" pitchFamily="18" charset="0"/>
              </a:rPr>
              <a:t>を紹介し、熱烈な歓迎を受けました。</a:t>
            </a:r>
            <a:r>
              <a:rPr lang="ja-JP" altLang="en-US" sz="1200" kern="100" dirty="0">
                <a:effectLst/>
                <a:highlight>
                  <a:srgbClr val="FFFF00"/>
                </a:highlight>
                <a:latin typeface="+mn-ea"/>
                <a:ea typeface="+mn-ea"/>
                <a:cs typeface="Times New Roman" panose="02020603050405020304" pitchFamily="18" charset="0"/>
              </a:rPr>
              <a:t>「無私の奉仕」</a:t>
            </a:r>
            <a:r>
              <a:rPr kumimoji="1" lang="en-US" altLang="ja-JP" sz="1200" dirty="0">
                <a:solidFill>
                  <a:srgbClr val="FF0000"/>
                </a:solidFill>
                <a:highlight>
                  <a:srgbClr val="FFFF00"/>
                </a:highlight>
                <a:latin typeface="+mn-ea"/>
                <a:ea typeface="+mn-ea"/>
              </a:rPr>
              <a:t>Service, Not Self</a:t>
            </a:r>
            <a:r>
              <a:rPr lang="ja-JP" altLang="en-US" sz="1200" kern="100" dirty="0">
                <a:effectLst/>
                <a:latin typeface="+mn-ea"/>
                <a:ea typeface="+mn-ea"/>
                <a:cs typeface="Times New Roman" panose="02020603050405020304" pitchFamily="18" charset="0"/>
              </a:rPr>
              <a:t>は</a:t>
            </a:r>
            <a:r>
              <a:rPr lang="en-US" altLang="ja-JP" sz="1200" kern="100" dirty="0">
                <a:effectLst/>
                <a:latin typeface="+mn-ea"/>
                <a:ea typeface="+mn-ea"/>
                <a:cs typeface="Times New Roman" panose="02020603050405020304" pitchFamily="18" charset="0"/>
              </a:rPr>
              <a:t>1950</a:t>
            </a:r>
            <a:r>
              <a:rPr lang="ja-JP" altLang="en-US" sz="1200" kern="100" dirty="0">
                <a:effectLst/>
                <a:latin typeface="+mn-ea"/>
                <a:ea typeface="+mn-ea"/>
                <a:cs typeface="Times New Roman" panose="02020603050405020304" pitchFamily="18" charset="0"/>
              </a:rPr>
              <a:t>年には</a:t>
            </a:r>
            <a:r>
              <a:rPr lang="ja-JP" altLang="en-US" sz="1200" kern="100" dirty="0">
                <a:effectLst/>
                <a:highlight>
                  <a:srgbClr val="FFFF00"/>
                </a:highlight>
                <a:latin typeface="+mn-ea"/>
                <a:ea typeface="+mn-ea"/>
                <a:cs typeface="Times New Roman" panose="02020603050405020304" pitchFamily="18" charset="0"/>
              </a:rPr>
              <a:t>「超我の奉仕」</a:t>
            </a:r>
            <a:r>
              <a:rPr lang="en-US" altLang="ja-JP" sz="1200" kern="100" dirty="0">
                <a:effectLst/>
                <a:highlight>
                  <a:srgbClr val="FFFF00"/>
                </a:highlight>
                <a:latin typeface="+mn-ea"/>
                <a:ea typeface="+mn-ea"/>
                <a:cs typeface="Times New Roman" panose="02020603050405020304" pitchFamily="18" charset="0"/>
              </a:rPr>
              <a:t>Service</a:t>
            </a:r>
            <a:r>
              <a:rPr lang="ja-JP" altLang="en-US" sz="1200" kern="100" dirty="0">
                <a:effectLst/>
                <a:highlight>
                  <a:srgbClr val="FFFF00"/>
                </a:highlight>
                <a:latin typeface="+mn-ea"/>
                <a:ea typeface="+mn-ea"/>
                <a:cs typeface="Times New Roman" panose="02020603050405020304" pitchFamily="18" charset="0"/>
              </a:rPr>
              <a:t>　</a:t>
            </a:r>
            <a:r>
              <a:rPr lang="en-US" altLang="ja-JP" sz="1200" kern="100" dirty="0">
                <a:effectLst/>
                <a:highlight>
                  <a:srgbClr val="FFFF00"/>
                </a:highlight>
                <a:latin typeface="+mn-ea"/>
                <a:ea typeface="+mn-ea"/>
                <a:cs typeface="Times New Roman" panose="02020603050405020304" pitchFamily="18" charset="0"/>
              </a:rPr>
              <a:t>Above</a:t>
            </a:r>
            <a:r>
              <a:rPr lang="ja-JP" altLang="en-US" sz="1200" kern="100" dirty="0">
                <a:effectLst/>
                <a:highlight>
                  <a:srgbClr val="FFFF00"/>
                </a:highlight>
                <a:latin typeface="+mn-ea"/>
                <a:ea typeface="+mn-ea"/>
                <a:cs typeface="Times New Roman" panose="02020603050405020304" pitchFamily="18" charset="0"/>
              </a:rPr>
              <a:t>　</a:t>
            </a:r>
            <a:r>
              <a:rPr lang="en-US" altLang="ja-JP" sz="1200" kern="100" dirty="0">
                <a:effectLst/>
                <a:highlight>
                  <a:srgbClr val="FFFF00"/>
                </a:highlight>
                <a:latin typeface="+mn-ea"/>
                <a:ea typeface="+mn-ea"/>
                <a:cs typeface="Times New Roman" panose="02020603050405020304" pitchFamily="18" charset="0"/>
              </a:rPr>
              <a:t>Self</a:t>
            </a:r>
            <a:r>
              <a:rPr lang="ja-JP" altLang="en-US" sz="1200" kern="100" dirty="0">
                <a:effectLst/>
                <a:latin typeface="+mn-ea"/>
                <a:ea typeface="+mn-ea"/>
                <a:cs typeface="Times New Roman" panose="02020603050405020304" pitchFamily="18" charset="0"/>
              </a:rPr>
              <a:t>に修正され、この二つの言葉がロータリーの公式標語として正式に承認されました。</a:t>
            </a:r>
            <a:endParaRPr lang="en-US" altLang="ja-JP" sz="1200" kern="100" dirty="0">
              <a:effectLst/>
              <a:latin typeface="+mn-ea"/>
              <a:ea typeface="+mn-ea"/>
              <a:cs typeface="Times New Roman" panose="02020603050405020304" pitchFamily="18" charset="0"/>
            </a:endParaRPr>
          </a:p>
          <a:p>
            <a:pPr algn="just"/>
            <a:r>
              <a:rPr lang="en-US" altLang="ja-JP" sz="1200" kern="100" dirty="0">
                <a:effectLst/>
                <a:latin typeface="+mn-ea"/>
                <a:ea typeface="+mn-ea"/>
                <a:cs typeface="Times New Roman" panose="02020603050405020304" pitchFamily="18" charset="0"/>
              </a:rPr>
              <a:t>1989</a:t>
            </a:r>
            <a:r>
              <a:rPr lang="ja-JP" altLang="en-US" sz="1200" kern="100" dirty="0">
                <a:effectLst/>
                <a:latin typeface="+mn-ea"/>
                <a:ea typeface="+mn-ea"/>
                <a:cs typeface="Times New Roman" panose="02020603050405020304" pitchFamily="18" charset="0"/>
              </a:rPr>
              <a:t>年の規定審議会では、「超我の奉仕」が利己的でないロータリーの奉仕の理念を最もよく表しているとの理由から、第一標語として採択され、</a:t>
            </a:r>
            <a:r>
              <a:rPr lang="en-US" altLang="ja-JP" sz="1200" kern="100" dirty="0">
                <a:effectLst/>
                <a:latin typeface="+mn-ea"/>
                <a:ea typeface="+mn-ea"/>
                <a:cs typeface="Times New Roman" panose="02020603050405020304" pitchFamily="18" charset="0"/>
              </a:rPr>
              <a:t>2010</a:t>
            </a:r>
            <a:r>
              <a:rPr lang="ja-JP" altLang="en-US" sz="1200" kern="100" dirty="0">
                <a:effectLst/>
                <a:latin typeface="+mn-ea"/>
                <a:ea typeface="+mn-ea"/>
                <a:cs typeface="Times New Roman" panose="02020603050405020304" pitchFamily="18" charset="0"/>
              </a:rPr>
              <a:t>年には最も多く奉仕する者、最も多く報いられるの主語が</a:t>
            </a:r>
            <a:r>
              <a:rPr lang="en-US" altLang="ja-JP" sz="1200" kern="100" dirty="0">
                <a:effectLst/>
                <a:latin typeface="+mn-ea"/>
                <a:ea typeface="+mn-ea"/>
                <a:cs typeface="Times New Roman" panose="02020603050405020304" pitchFamily="18" charset="0"/>
              </a:rPr>
              <a:t>One</a:t>
            </a:r>
            <a:r>
              <a:rPr lang="ja-JP" altLang="en-US" sz="1200" kern="100" dirty="0">
                <a:effectLst/>
                <a:latin typeface="+mn-ea"/>
                <a:ea typeface="+mn-ea"/>
                <a:cs typeface="Times New Roman" panose="02020603050405020304" pitchFamily="18" charset="0"/>
              </a:rPr>
              <a:t>に修正され、現在に至っています。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なお、この二つの標語については、セットでロータリーの理念をうたっていると考えられています。つまり、「相手に対するサービスを自己の利益や都合より優先させよう。利益はサービスの結果である。相手のために最善のサービスをすれば、結果として最大の利益を得ることができる」ということです。</a:t>
            </a:r>
            <a:endParaRPr lang="ja-JP" altLang="ja-JP" sz="1200"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886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622300"/>
            <a:ext cx="5916613" cy="3328988"/>
          </a:xfrm>
        </p:spPr>
      </p:sp>
      <p:sp>
        <p:nvSpPr>
          <p:cNvPr id="3" name="ノート プレースホルダー 2"/>
          <p:cNvSpPr>
            <a:spLocks noGrp="1"/>
          </p:cNvSpPr>
          <p:nvPr>
            <p:ph type="body" idx="1"/>
          </p:nvPr>
        </p:nvSpPr>
        <p:spPr>
          <a:xfrm>
            <a:off x="409575" y="4305300"/>
            <a:ext cx="5916613" cy="3492638"/>
          </a:xfrm>
        </p:spPr>
        <p:txBody>
          <a:bodyPr/>
          <a:lstStyle/>
          <a:p>
            <a:pPr algn="just"/>
            <a:r>
              <a:rPr lang="ja-JP" altLang="en-US" sz="1200" kern="100" dirty="0">
                <a:solidFill>
                  <a:schemeClr val="tx1"/>
                </a:solidFill>
                <a:effectLst/>
                <a:latin typeface="+mn-ea"/>
                <a:ea typeface="+mn-ea"/>
                <a:cs typeface="Times New Roman" panose="02020603050405020304" pitchFamily="18" charset="0"/>
              </a:rPr>
              <a:t>また、二つの標語はロータリー哲学に大きな進化をもたらしました。</a:t>
            </a:r>
            <a:endParaRPr lang="ja-JP" altLang="ja-JP" sz="1200" kern="100" dirty="0">
              <a:solidFill>
                <a:schemeClr val="tx1"/>
              </a:solidFill>
              <a:effectLst/>
              <a:latin typeface="+mn-ea"/>
              <a:ea typeface="+mn-ea"/>
              <a:cs typeface="Times New Roman" panose="02020603050405020304" pitchFamily="18" charset="0"/>
            </a:endParaRPr>
          </a:p>
          <a:p>
            <a:pPr algn="just"/>
            <a:r>
              <a:rPr lang="ja-JP" altLang="ja-JP" sz="1200" kern="100" dirty="0">
                <a:solidFill>
                  <a:schemeClr val="tx1"/>
                </a:solidFill>
                <a:effectLst/>
                <a:highlight>
                  <a:srgbClr val="FFFF00"/>
                </a:highlight>
                <a:latin typeface="+mn-ea"/>
                <a:ea typeface="+mn-ea"/>
                <a:cs typeface="Times New Roman" panose="02020603050405020304" pitchFamily="18" charset="0"/>
              </a:rPr>
              <a:t>ロータリークラブ</a:t>
            </a:r>
            <a:r>
              <a:rPr lang="ja-JP" altLang="en-US" sz="1200" kern="100" dirty="0">
                <a:solidFill>
                  <a:schemeClr val="tx1"/>
                </a:solidFill>
                <a:effectLst/>
                <a:highlight>
                  <a:srgbClr val="FFFF00"/>
                </a:highlight>
                <a:latin typeface="+mn-ea"/>
                <a:ea typeface="+mn-ea"/>
                <a:cs typeface="Times New Roman" panose="02020603050405020304" pitchFamily="18" charset="0"/>
              </a:rPr>
              <a:t>は</a:t>
            </a:r>
            <a:r>
              <a:rPr lang="ja-JP" altLang="ja-JP" sz="1200" kern="100" dirty="0">
                <a:solidFill>
                  <a:schemeClr val="tx1"/>
                </a:solidFill>
                <a:effectLst/>
                <a:highlight>
                  <a:srgbClr val="FFFF00"/>
                </a:highlight>
                <a:latin typeface="+mn-ea"/>
                <a:ea typeface="+mn-ea"/>
                <a:cs typeface="Times New Roman" panose="02020603050405020304" pitchFamily="18" charset="0"/>
              </a:rPr>
              <a:t>発足当初</a:t>
            </a:r>
            <a:r>
              <a:rPr lang="ja-JP" altLang="en-US" sz="1200" kern="100" dirty="0">
                <a:solidFill>
                  <a:schemeClr val="tx1"/>
                </a:solidFill>
                <a:effectLst/>
                <a:highlight>
                  <a:srgbClr val="FFFF00"/>
                </a:highlight>
                <a:latin typeface="+mn-ea"/>
                <a:ea typeface="+mn-ea"/>
                <a:cs typeface="Times New Roman" panose="02020603050405020304" pitchFamily="18" charset="0"/>
              </a:rPr>
              <a:t>、</a:t>
            </a:r>
            <a:r>
              <a:rPr lang="ja-JP" altLang="ja-JP" sz="1200" kern="100" dirty="0">
                <a:solidFill>
                  <a:schemeClr val="tx1"/>
                </a:solidFill>
                <a:effectLst/>
                <a:highlight>
                  <a:srgbClr val="FFFF00"/>
                </a:highlight>
                <a:latin typeface="+mn-ea"/>
                <a:ea typeface="+mn-ea"/>
                <a:cs typeface="Times New Roman" panose="02020603050405020304" pitchFamily="18" charset="0"/>
              </a:rPr>
              <a:t>会員同士の相互扶助</a:t>
            </a:r>
            <a:r>
              <a:rPr lang="ja-JP" altLang="en-US" sz="1200" kern="100" dirty="0">
                <a:solidFill>
                  <a:schemeClr val="tx1"/>
                </a:solidFill>
                <a:effectLst/>
                <a:highlight>
                  <a:srgbClr val="FFFF00"/>
                </a:highlight>
                <a:latin typeface="+mn-ea"/>
                <a:ea typeface="+mn-ea"/>
                <a:cs typeface="Times New Roman" panose="02020603050405020304" pitchFamily="18" charset="0"/>
              </a:rPr>
              <a:t>、つまり</a:t>
            </a:r>
            <a:r>
              <a:rPr lang="ja-JP" altLang="ja-JP" sz="1200" kern="100" dirty="0">
                <a:solidFill>
                  <a:schemeClr val="tx1"/>
                </a:solidFill>
                <a:effectLst/>
                <a:highlight>
                  <a:srgbClr val="FFFF00"/>
                </a:highlight>
                <a:latin typeface="+mn-ea"/>
                <a:ea typeface="+mn-ea"/>
                <a:cs typeface="Times New Roman" panose="02020603050405020304" pitchFamily="18" charset="0"/>
              </a:rPr>
              <a:t>安心して取引や助け合いができる、</a:t>
            </a:r>
          </a:p>
          <a:p>
            <a:pPr algn="just"/>
            <a:r>
              <a:rPr lang="ja-JP" altLang="ja-JP" sz="1200" kern="100" dirty="0">
                <a:solidFill>
                  <a:schemeClr val="tx1"/>
                </a:solidFill>
                <a:effectLst/>
                <a:highlight>
                  <a:srgbClr val="FFFF00"/>
                </a:highlight>
                <a:latin typeface="+mn-ea"/>
                <a:ea typeface="+mn-ea"/>
                <a:cs typeface="Times New Roman" panose="02020603050405020304" pitchFamily="18" charset="0"/>
              </a:rPr>
              <a:t>会員同士だけの信頼関係の構築</a:t>
            </a:r>
            <a:r>
              <a:rPr lang="ja-JP" altLang="en-US" sz="1200" kern="100" dirty="0">
                <a:solidFill>
                  <a:schemeClr val="tx1"/>
                </a:solidFill>
                <a:effectLst/>
                <a:latin typeface="+mn-ea"/>
                <a:ea typeface="+mn-ea"/>
                <a:cs typeface="Times New Roman" panose="02020603050405020304" pitchFamily="18" charset="0"/>
              </a:rPr>
              <a:t>に重きを置いた排他的な組織でありました。</a:t>
            </a:r>
            <a:endParaRPr lang="ja-JP" altLang="ja-JP" sz="1200" kern="100" dirty="0">
              <a:solidFill>
                <a:schemeClr val="tx1"/>
              </a:solidFill>
              <a:effectLst/>
              <a:latin typeface="+mn-ea"/>
              <a:ea typeface="+mn-ea"/>
              <a:cs typeface="Times New Roman" panose="02020603050405020304" pitchFamily="18" charset="0"/>
            </a:endParaRPr>
          </a:p>
          <a:p>
            <a:pPr algn="just"/>
            <a:r>
              <a:rPr lang="ja-JP" altLang="en-US" sz="1200" kern="100" dirty="0">
                <a:solidFill>
                  <a:schemeClr val="tx1"/>
                </a:solidFill>
                <a:effectLst/>
                <a:latin typeface="+mn-ea"/>
                <a:ea typeface="+mn-ea"/>
                <a:cs typeface="Times New Roman" panose="02020603050405020304" pitchFamily="18" charset="0"/>
              </a:rPr>
              <a:t>それが先ほどの二つの標語と</a:t>
            </a:r>
            <a:r>
              <a:rPr lang="ja-JP" altLang="en-US" sz="1200" kern="100" dirty="0">
                <a:solidFill>
                  <a:schemeClr val="tx1"/>
                </a:solidFill>
                <a:effectLst/>
                <a:highlight>
                  <a:srgbClr val="FFFF00"/>
                </a:highlight>
                <a:latin typeface="+mn-ea"/>
                <a:ea typeface="+mn-ea"/>
                <a:cs typeface="Times New Roman" panose="02020603050405020304" pitchFamily="18" charset="0"/>
              </a:rPr>
              <a:t>サービスという観念がロータリーに導入</a:t>
            </a:r>
            <a:r>
              <a:rPr lang="ja-JP" altLang="en-US" sz="1200" kern="100" dirty="0">
                <a:solidFill>
                  <a:schemeClr val="tx1"/>
                </a:solidFill>
                <a:effectLst/>
                <a:latin typeface="+mn-ea"/>
                <a:ea typeface="+mn-ea"/>
                <a:cs typeface="Times New Roman" panose="02020603050405020304" pitchFamily="18" charset="0"/>
              </a:rPr>
              <a:t>されたことにより、より</a:t>
            </a:r>
            <a:r>
              <a:rPr lang="ja-JP" altLang="en-US" sz="1200" kern="100" dirty="0">
                <a:solidFill>
                  <a:schemeClr val="tx1"/>
                </a:solidFill>
                <a:effectLst/>
                <a:highlight>
                  <a:srgbClr val="FFFF00"/>
                </a:highlight>
                <a:latin typeface="+mn-ea"/>
                <a:ea typeface="+mn-ea"/>
                <a:cs typeface="Times New Roman" panose="02020603050405020304" pitchFamily="18" charset="0"/>
              </a:rPr>
              <a:t>一般的な助け・役立ちへとロータリーの活動を拡張</a:t>
            </a:r>
            <a:r>
              <a:rPr lang="ja-JP" altLang="en-US" sz="1200" kern="100" dirty="0">
                <a:solidFill>
                  <a:schemeClr val="tx1"/>
                </a:solidFill>
                <a:effectLst/>
                <a:latin typeface="+mn-ea"/>
                <a:ea typeface="+mn-ea"/>
                <a:cs typeface="Times New Roman" panose="02020603050405020304" pitchFamily="18" charset="0"/>
              </a:rPr>
              <a:t>させていきました。</a:t>
            </a:r>
            <a:endParaRPr lang="en-US" altLang="ja-JP" sz="1200" kern="100" dirty="0">
              <a:solidFill>
                <a:schemeClr val="tx1"/>
              </a:solidFill>
              <a:effectLst/>
              <a:latin typeface="+mn-ea"/>
              <a:ea typeface="+mn-ea"/>
              <a:cs typeface="Times New Roman" panose="02020603050405020304" pitchFamily="18" charset="0"/>
            </a:endParaRPr>
          </a:p>
          <a:p>
            <a:pPr algn="just"/>
            <a:r>
              <a:rPr lang="ja-JP" altLang="en-US" sz="1200" kern="100" dirty="0">
                <a:solidFill>
                  <a:schemeClr val="tx1"/>
                </a:solidFill>
                <a:effectLst/>
                <a:latin typeface="+mn-ea"/>
                <a:ea typeface="+mn-ea"/>
                <a:cs typeface="Times New Roman" panose="02020603050405020304" pitchFamily="18" charset="0"/>
              </a:rPr>
              <a:t>そして相互扶助の拡張が</a:t>
            </a:r>
            <a:r>
              <a:rPr lang="ja-JP" altLang="en-US" sz="1200" kern="100" dirty="0">
                <a:solidFill>
                  <a:schemeClr val="tx1"/>
                </a:solidFill>
                <a:effectLst/>
                <a:highlight>
                  <a:srgbClr val="FFFF00"/>
                </a:highlight>
                <a:latin typeface="+mn-ea"/>
                <a:ea typeface="+mn-ea"/>
                <a:cs typeface="Times New Roman" panose="02020603050405020304" pitchFamily="18" charset="0"/>
              </a:rPr>
              <a:t>、ロータリーの根幹である「奉仕の理念」</a:t>
            </a:r>
            <a:r>
              <a:rPr lang="ja-JP" altLang="en-US" sz="1200" kern="100" dirty="0">
                <a:solidFill>
                  <a:schemeClr val="tx1"/>
                </a:solidFill>
                <a:effectLst/>
                <a:latin typeface="+mn-ea"/>
                <a:ea typeface="+mn-ea"/>
                <a:cs typeface="Times New Roman" panose="02020603050405020304" pitchFamily="18" charset="0"/>
              </a:rPr>
              <a:t>へとつながっていきます。</a:t>
            </a:r>
            <a:endParaRPr lang="en-US" altLang="ja-JP" sz="1200" kern="100" dirty="0">
              <a:solidFill>
                <a:schemeClr val="tx1"/>
              </a:solidFill>
              <a:effectLst/>
              <a:latin typeface="+mn-ea"/>
              <a:ea typeface="+mn-ea"/>
              <a:cs typeface="Times New Roman" panose="02020603050405020304" pitchFamily="18" charset="0"/>
            </a:endParaRPr>
          </a:p>
          <a:p>
            <a:pPr algn="just"/>
            <a:r>
              <a:rPr lang="ja-JP" altLang="en-US" sz="1200" kern="100" dirty="0">
                <a:solidFill>
                  <a:schemeClr val="tx1"/>
                </a:solidFill>
                <a:effectLst/>
                <a:latin typeface="+mn-ea"/>
                <a:ea typeface="+mn-ea"/>
                <a:cs typeface="Times New Roman" panose="02020603050405020304" pitchFamily="18" charset="0"/>
              </a:rPr>
              <a:t>その奉仕の理念が実際の活動として現れたものが、ロータリーの</a:t>
            </a:r>
            <a:r>
              <a:rPr lang="ja-JP" altLang="en-US" sz="1200" kern="100" dirty="0">
                <a:solidFill>
                  <a:schemeClr val="tx1"/>
                </a:solidFill>
                <a:effectLst/>
                <a:highlight>
                  <a:srgbClr val="FFFF00"/>
                </a:highlight>
                <a:latin typeface="+mn-ea"/>
                <a:ea typeface="+mn-ea"/>
                <a:cs typeface="Times New Roman" panose="02020603050405020304" pitchFamily="18" charset="0"/>
              </a:rPr>
              <a:t>五大奉仕</a:t>
            </a:r>
            <a:r>
              <a:rPr lang="ja-JP" altLang="en-US" sz="1200" kern="100" dirty="0">
                <a:solidFill>
                  <a:schemeClr val="tx1"/>
                </a:solidFill>
                <a:effectLst/>
                <a:latin typeface="+mn-ea"/>
                <a:ea typeface="+mn-ea"/>
                <a:cs typeface="Times New Roman" panose="02020603050405020304" pitchFamily="18" charset="0"/>
              </a:rPr>
              <a:t>です。</a:t>
            </a:r>
            <a:endParaRPr lang="en-US" altLang="ja-JP" sz="1200" kern="100" dirty="0">
              <a:solidFill>
                <a:schemeClr val="tx1"/>
              </a:solidFill>
              <a:effectLst/>
              <a:latin typeface="+mn-ea"/>
              <a:ea typeface="+mn-ea"/>
              <a:cs typeface="Times New Roman" panose="02020603050405020304" pitchFamily="18" charset="0"/>
            </a:endParaRPr>
          </a:p>
          <a:p>
            <a:pPr algn="just"/>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87173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681038"/>
            <a:ext cx="5916613" cy="3328987"/>
          </a:xfrm>
        </p:spPr>
      </p:sp>
      <p:sp>
        <p:nvSpPr>
          <p:cNvPr id="3" name="ノート プレースホルダー 2"/>
          <p:cNvSpPr>
            <a:spLocks noGrp="1"/>
          </p:cNvSpPr>
          <p:nvPr>
            <p:ph type="body" idx="1"/>
          </p:nvPr>
        </p:nvSpPr>
        <p:spPr>
          <a:xfrm>
            <a:off x="409574" y="4400550"/>
            <a:ext cx="5916613" cy="5105400"/>
          </a:xfrm>
        </p:spPr>
        <p:txBody>
          <a:bodyPr/>
          <a:lstStyle/>
          <a:p>
            <a:pPr algn="just"/>
            <a:r>
              <a:rPr lang="ja-JP" altLang="en-US" sz="1200" kern="100" dirty="0">
                <a:effectLst/>
                <a:latin typeface="+mn-ea"/>
                <a:ea typeface="+mn-ea"/>
                <a:cs typeface="Times New Roman" panose="02020603050405020304" pitchFamily="18" charset="0"/>
              </a:rPr>
              <a:t>では、あらためて職業奉仕とは何かというと、それはロータリーの五大奉仕部門のひとつです。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それだけではなんだか当たり前のことを言っているようですが、日本国内ではこれまで職業奉仕について、職業において自己の利益よりも相手の利益を優先したサービスをしよう、高潔性をもって職業にあたることで、より大きな利益が返ってくる、といった観念的な部分の議論が盛んにおこなわれてきました。</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しかし、スライドにありますように、</a:t>
            </a:r>
            <a:r>
              <a:rPr lang="en-US" altLang="ja-JP" sz="1200" kern="100" dirty="0">
                <a:effectLst/>
                <a:highlight>
                  <a:srgbClr val="FFFF00"/>
                </a:highlight>
                <a:latin typeface="+mn-ea"/>
                <a:ea typeface="+mn-ea"/>
                <a:cs typeface="Times New Roman" panose="02020603050405020304" pitchFamily="18" charset="0"/>
              </a:rPr>
              <a:t>2016</a:t>
            </a:r>
            <a:r>
              <a:rPr lang="ja-JP" altLang="en-US" sz="1200" kern="100" dirty="0">
                <a:effectLst/>
                <a:highlight>
                  <a:srgbClr val="FFFF00"/>
                </a:highlight>
                <a:latin typeface="+mn-ea"/>
                <a:ea typeface="+mn-ea"/>
                <a:cs typeface="Times New Roman" panose="02020603050405020304" pitchFamily="18" charset="0"/>
              </a:rPr>
              <a:t>年の規定審議会において「制定案</a:t>
            </a:r>
            <a:r>
              <a:rPr lang="en-US" altLang="ja-JP" sz="1200" kern="100" dirty="0">
                <a:effectLst/>
                <a:highlight>
                  <a:srgbClr val="FFFF00"/>
                </a:highlight>
                <a:latin typeface="+mn-ea"/>
                <a:ea typeface="+mn-ea"/>
                <a:cs typeface="Times New Roman" panose="02020603050405020304" pitchFamily="18" charset="0"/>
              </a:rPr>
              <a:t>16-10</a:t>
            </a:r>
            <a:r>
              <a:rPr lang="ja-JP" altLang="en-US" sz="1200" kern="100" dirty="0">
                <a:effectLst/>
                <a:highlight>
                  <a:srgbClr val="FFFF00"/>
                </a:highlight>
                <a:latin typeface="+mn-ea"/>
                <a:ea typeface="+mn-ea"/>
                <a:cs typeface="Times New Roman" panose="02020603050405020304" pitchFamily="18" charset="0"/>
              </a:rPr>
              <a:t>奉仕の第二部門を改正する件」</a:t>
            </a:r>
            <a:r>
              <a:rPr lang="ja-JP" altLang="en-US" sz="1200" kern="100" dirty="0">
                <a:effectLst/>
                <a:latin typeface="+mn-ea"/>
                <a:ea typeface="+mn-ea"/>
                <a:cs typeface="Times New Roman" panose="02020603050405020304" pitchFamily="18" charset="0"/>
              </a:rPr>
              <a:t>により、あらためて職業奉仕は五大奉仕の第二部門であるという位置づけが確認され、会員に求められる「行動」、「活動」が明文化されました。</a:t>
            </a:r>
            <a:endParaRPr lang="en-US" altLang="ja-JP" sz="1200" kern="100" dirty="0">
              <a:effectLst/>
              <a:latin typeface="+mn-ea"/>
              <a:ea typeface="+mn-ea"/>
              <a:cs typeface="Times New Roman" panose="02020603050405020304" pitchFamily="18" charset="0"/>
            </a:endParaRPr>
          </a:p>
          <a:p>
            <a:r>
              <a:rPr kumimoji="1" lang="ja-JP" altLang="en-US" dirty="0">
                <a:latin typeface="+mn-ea"/>
                <a:ea typeface="+mn-ea"/>
              </a:rPr>
              <a:t>スライドでは</a:t>
            </a:r>
            <a:r>
              <a:rPr kumimoji="1" lang="en-US" altLang="ja-JP" dirty="0">
                <a:highlight>
                  <a:srgbClr val="FFFF00"/>
                </a:highlight>
                <a:latin typeface="+mn-ea"/>
                <a:ea typeface="+mn-ea"/>
              </a:rPr>
              <a:t>2016</a:t>
            </a:r>
            <a:r>
              <a:rPr kumimoji="1" lang="ja-JP" altLang="en-US" dirty="0">
                <a:highlight>
                  <a:srgbClr val="FFFF00"/>
                </a:highlight>
                <a:latin typeface="+mn-ea"/>
                <a:ea typeface="+mn-ea"/>
              </a:rPr>
              <a:t>年に追加された部分を強調して表示しております。</a:t>
            </a:r>
            <a:endParaRPr kumimoji="1" lang="en-US" altLang="ja-JP" dirty="0">
              <a:highlight>
                <a:srgbClr val="FFFF00"/>
              </a:highlight>
              <a:latin typeface="+mn-ea"/>
              <a:ea typeface="+mn-ea"/>
            </a:endParaRPr>
          </a:p>
          <a:p>
            <a:r>
              <a:rPr kumimoji="1" lang="ja-JP" altLang="en-US" dirty="0">
                <a:latin typeface="+mn-ea"/>
                <a:ea typeface="+mn-ea"/>
              </a:rPr>
              <a:t>全文を読んでいただくとわかるように、国内でこれまで議論されてきた職業奉仕の「観念的な部分」、つまり高潔性をもって職業にあたろうということも職業奉仕の一つですが、それに加えて、職業上のスキルを何か人の役に立つことに生かすことも職業奉仕であるということがあらためて示されたので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351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630238"/>
            <a:ext cx="5916613" cy="3328987"/>
          </a:xfrm>
        </p:spPr>
      </p:sp>
      <p:sp>
        <p:nvSpPr>
          <p:cNvPr id="3" name="ノート プレースホルダー 2"/>
          <p:cNvSpPr>
            <a:spLocks noGrp="1"/>
          </p:cNvSpPr>
          <p:nvPr>
            <p:ph type="body" idx="1"/>
          </p:nvPr>
        </p:nvSpPr>
        <p:spPr>
          <a:xfrm>
            <a:off x="409576" y="4341813"/>
            <a:ext cx="5916612" cy="5029200"/>
          </a:xfrm>
        </p:spPr>
        <p:txBody>
          <a:bodyPr/>
          <a:lstStyle/>
          <a:p>
            <a:pPr algn="just"/>
            <a:r>
              <a:rPr kumimoji="1" lang="ja-JP" altLang="en-US" sz="1200" dirty="0">
                <a:latin typeface="+mn-ea"/>
                <a:ea typeface="+mn-ea"/>
              </a:rPr>
              <a:t>繰り返しになりますが、職業奉仕とは何かをまとめるとスライドのようになります。</a:t>
            </a:r>
            <a:endParaRPr kumimoji="1" lang="en-US" altLang="ja-JP" sz="1200" dirty="0">
              <a:latin typeface="+mn-ea"/>
              <a:ea typeface="+mn-ea"/>
            </a:endParaRPr>
          </a:p>
          <a:p>
            <a:pPr algn="just"/>
            <a:r>
              <a:rPr kumimoji="1" lang="ja-JP" altLang="en-US" sz="1200" dirty="0">
                <a:latin typeface="+mn-ea"/>
                <a:ea typeface="+mn-ea"/>
              </a:rPr>
              <a:t>つまり職業奉仕においてわたしたちロータリアンには、</a:t>
            </a:r>
            <a:r>
              <a:rPr kumimoji="1" lang="ja-JP" altLang="en-US" sz="1200" dirty="0">
                <a:highlight>
                  <a:srgbClr val="FFFF00"/>
                </a:highlight>
                <a:latin typeface="+mn-ea"/>
                <a:ea typeface="+mn-ea"/>
              </a:rPr>
              <a:t>「相手の利益を優先し、高潔性をもって働こう」</a:t>
            </a:r>
            <a:r>
              <a:rPr kumimoji="1" lang="ja-JP" altLang="en-US" sz="1200" dirty="0">
                <a:latin typeface="+mn-ea"/>
                <a:ea typeface="+mn-ea"/>
              </a:rPr>
              <a:t>というのはもちろん、</a:t>
            </a:r>
            <a:endParaRPr kumimoji="1" lang="en-US" altLang="ja-JP" sz="1200" dirty="0">
              <a:latin typeface="+mn-ea"/>
              <a:ea typeface="+mn-ea"/>
            </a:endParaRPr>
          </a:p>
          <a:p>
            <a:pPr algn="just"/>
            <a:r>
              <a:rPr kumimoji="1" lang="ja-JP" altLang="en-US" sz="1200" dirty="0">
                <a:latin typeface="+mn-ea"/>
                <a:ea typeface="+mn-ea"/>
              </a:rPr>
              <a:t>会員それぞれが</a:t>
            </a:r>
            <a:r>
              <a:rPr kumimoji="1" lang="ja-JP" altLang="en-US" sz="1200" dirty="0">
                <a:highlight>
                  <a:srgbClr val="FFFF00"/>
                </a:highlight>
                <a:latin typeface="+mn-ea"/>
                <a:ea typeface="+mn-ea"/>
              </a:rPr>
              <a:t>職業のスキルを活かし、社会に役立てるような「活動」「行動」をする</a:t>
            </a:r>
            <a:r>
              <a:rPr kumimoji="1" lang="ja-JP" altLang="en-US" sz="1200" dirty="0">
                <a:latin typeface="+mn-ea"/>
                <a:ea typeface="+mn-ea"/>
              </a:rPr>
              <a:t>、</a:t>
            </a:r>
            <a:endParaRPr kumimoji="1" lang="en-US" altLang="ja-JP" sz="1200" dirty="0">
              <a:latin typeface="+mn-ea"/>
              <a:ea typeface="+mn-ea"/>
            </a:endParaRPr>
          </a:p>
          <a:p>
            <a:pPr algn="just"/>
            <a:r>
              <a:rPr kumimoji="1" lang="ja-JP" altLang="en-US" sz="1200" dirty="0">
                <a:latin typeface="+mn-ea"/>
                <a:ea typeface="+mn-ea"/>
              </a:rPr>
              <a:t>つまり自身の職業を具体的なクラブの奉仕活動に役立てていこうということが求められています。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50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806450"/>
            <a:ext cx="5918200" cy="3330575"/>
          </a:xfrm>
        </p:spPr>
      </p:sp>
      <p:sp>
        <p:nvSpPr>
          <p:cNvPr id="3" name="ノート プレースホルダー 2"/>
          <p:cNvSpPr>
            <a:spLocks noGrp="1"/>
          </p:cNvSpPr>
          <p:nvPr>
            <p:ph type="body" idx="1"/>
          </p:nvPr>
        </p:nvSpPr>
        <p:spPr>
          <a:xfrm>
            <a:off x="407989" y="4771230"/>
            <a:ext cx="5919786" cy="3330575"/>
          </a:xfrm>
        </p:spPr>
        <p:txBody>
          <a:bodyPr/>
          <a:lstStyle/>
          <a:p>
            <a:r>
              <a:rPr kumimoji="1" lang="ja-JP" altLang="en-US" dirty="0">
                <a:latin typeface="+mn-ea"/>
                <a:ea typeface="+mn-ea"/>
              </a:rPr>
              <a:t>職業奉仕は、ロータリーの根幹である奉仕の理念を基にした、</a:t>
            </a:r>
            <a:r>
              <a:rPr kumimoji="1" lang="ja-JP" altLang="en-US" dirty="0">
                <a:highlight>
                  <a:srgbClr val="FFFF00"/>
                </a:highlight>
                <a:latin typeface="+mn-ea"/>
                <a:ea typeface="+mn-ea"/>
              </a:rPr>
              <a:t>職業人の集まりであるロータリー特有の考え方です</a:t>
            </a:r>
            <a:r>
              <a:rPr kumimoji="1" lang="ja-JP" altLang="en-US" dirty="0">
                <a:latin typeface="+mn-ea"/>
                <a:ea typeface="+mn-ea"/>
              </a:rPr>
              <a:t>。</a:t>
            </a:r>
            <a:endParaRPr kumimoji="1" lang="en-US" altLang="ja-JP" dirty="0">
              <a:latin typeface="+mn-ea"/>
              <a:ea typeface="+mn-ea"/>
            </a:endParaRPr>
          </a:p>
          <a:p>
            <a:r>
              <a:rPr kumimoji="1" lang="ja-JP" altLang="en-US" dirty="0">
                <a:latin typeface="+mn-ea"/>
                <a:ea typeface="+mn-ea"/>
              </a:rPr>
              <a:t>しかし、特有の考えであるがゆえに</a:t>
            </a:r>
            <a:r>
              <a:rPr kumimoji="1" lang="ja-JP" altLang="en-US" dirty="0">
                <a:highlight>
                  <a:srgbClr val="FFFF00"/>
                </a:highlight>
                <a:latin typeface="+mn-ea"/>
                <a:ea typeface="+mn-ea"/>
              </a:rPr>
              <a:t>言葉を聞いただけではその内容が想像しづらいという難点</a:t>
            </a:r>
            <a:r>
              <a:rPr kumimoji="1" lang="ja-JP" altLang="en-US" dirty="0">
                <a:latin typeface="+mn-ea"/>
                <a:ea typeface="+mn-ea"/>
              </a:rPr>
              <a:t>があります。</a:t>
            </a:r>
            <a:endParaRPr kumimoji="1" lang="en-US" altLang="ja-JP" dirty="0">
              <a:latin typeface="+mn-ea"/>
              <a:ea typeface="+mn-ea"/>
            </a:endParaRPr>
          </a:p>
          <a:p>
            <a:r>
              <a:rPr kumimoji="1" lang="ja-JP" altLang="en-US" dirty="0">
                <a:latin typeface="+mn-ea"/>
                <a:ea typeface="+mn-ea"/>
              </a:rPr>
              <a:t>私たち職業奉仕委員会は、</a:t>
            </a:r>
            <a:r>
              <a:rPr kumimoji="1" lang="ja-JP" altLang="en-US" dirty="0">
                <a:highlight>
                  <a:srgbClr val="FFFF00"/>
                </a:highlight>
                <a:latin typeface="+mn-ea"/>
                <a:ea typeface="+mn-ea"/>
              </a:rPr>
              <a:t>職業奉仕の標準的な考えを会員のみなさまにお伝えし、職業を活かした奉仕活動の事例を紹介すること</a:t>
            </a:r>
            <a:r>
              <a:rPr kumimoji="1" lang="ja-JP" altLang="en-US" dirty="0">
                <a:latin typeface="+mn-ea"/>
                <a:ea typeface="+mn-ea"/>
              </a:rPr>
              <a:t>で、</a:t>
            </a:r>
            <a:endParaRPr kumimoji="1" lang="en-US" altLang="ja-JP" dirty="0">
              <a:latin typeface="+mn-ea"/>
              <a:ea typeface="+mn-ea"/>
            </a:endParaRPr>
          </a:p>
          <a:p>
            <a:r>
              <a:rPr kumimoji="1" lang="ja-JP" altLang="en-US" dirty="0">
                <a:latin typeface="+mn-ea"/>
                <a:ea typeface="+mn-ea"/>
              </a:rPr>
              <a:t>みなさまのロータリー活動を手助けしていくことが役割であると考えております。</a:t>
            </a:r>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23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806450"/>
            <a:ext cx="5916613" cy="3328988"/>
          </a:xfrm>
        </p:spPr>
      </p:sp>
      <p:sp>
        <p:nvSpPr>
          <p:cNvPr id="3" name="ノート プレースホルダー 2"/>
          <p:cNvSpPr>
            <a:spLocks noGrp="1"/>
          </p:cNvSpPr>
          <p:nvPr>
            <p:ph type="body" idx="1"/>
          </p:nvPr>
        </p:nvSpPr>
        <p:spPr>
          <a:xfrm>
            <a:off x="590551" y="4495800"/>
            <a:ext cx="5543550" cy="50101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以上ご清聴ありがとうございました。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B7AF22-679C-4285-83E9-30C5C296524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5326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2E2B61-32E8-40D6-BF09-E454C9014CA5}"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スライド番号プレースホルダー 15">
            <a:extLst>
              <a:ext uri="{FF2B5EF4-FFF2-40B4-BE49-F238E27FC236}">
                <a16:creationId xmlns:a16="http://schemas.microsoft.com/office/drawing/2014/main" id="{63487E1C-47B8-DE42-4BCA-E6D6D8BE8119}"/>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41064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B1F6F8-5BDD-46D2-BD0E-CA4D684948FE}"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7946602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B1F6F8-5BDD-46D2-BD0E-CA4D684948FE}"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46455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B1F6F8-5BDD-46D2-BD0E-CA4D684948FE}"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10751316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B1F6F8-5BDD-46D2-BD0E-CA4D684948FE}"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89570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B1F6F8-5BDD-46D2-BD0E-CA4D684948FE}"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t>‹#›</a:t>
            </a:fld>
            <a:endParaRPr kumimoji="1" lang="ja-JP" altLang="en-US"/>
          </a:p>
        </p:txBody>
      </p:sp>
    </p:spTree>
    <p:extLst>
      <p:ext uri="{BB962C8B-B14F-4D97-AF65-F5344CB8AC3E}">
        <p14:creationId xmlns:p14="http://schemas.microsoft.com/office/powerpoint/2010/main" val="293814531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D19568-6AFD-44DB-99E0-0CB2406D9877}"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スライド番号プレースホルダー 15">
            <a:extLst>
              <a:ext uri="{FF2B5EF4-FFF2-40B4-BE49-F238E27FC236}">
                <a16:creationId xmlns:a16="http://schemas.microsoft.com/office/drawing/2014/main" id="{096BC17B-F033-5C83-501A-E4E9C02092E6}"/>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563796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869E84-FCFC-4AF8-BF10-03B33C8D96EC}"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スライド番号プレースホルダー 15">
            <a:extLst>
              <a:ext uri="{FF2B5EF4-FFF2-40B4-BE49-F238E27FC236}">
                <a16:creationId xmlns:a16="http://schemas.microsoft.com/office/drawing/2014/main" id="{EE2963C8-2F33-036E-CA77-5C58F3CA187A}"/>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122073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0" name="タイトル 9">
            <a:extLst>
              <a:ext uri="{FF2B5EF4-FFF2-40B4-BE49-F238E27FC236}">
                <a16:creationId xmlns:a16="http://schemas.microsoft.com/office/drawing/2014/main" id="{F63B7BC6-8EB8-400E-6960-105507422823}"/>
              </a:ext>
            </a:extLst>
          </p:cNvPr>
          <p:cNvSpPr>
            <a:spLocks noGrp="1"/>
          </p:cNvSpPr>
          <p:nvPr>
            <p:ph type="title"/>
          </p:nvPr>
        </p:nvSpPr>
        <p:spPr/>
        <p:txBody>
          <a:bodyPr/>
          <a:lstStyle/>
          <a:p>
            <a:r>
              <a:rPr kumimoji="1" lang="ja-JP" altLang="en-US"/>
              <a:t>マスター タイトルの書式設定</a:t>
            </a:r>
          </a:p>
        </p:txBody>
      </p:sp>
      <p:sp>
        <p:nvSpPr>
          <p:cNvPr id="14" name="日付プレースホルダー 13">
            <a:extLst>
              <a:ext uri="{FF2B5EF4-FFF2-40B4-BE49-F238E27FC236}">
                <a16:creationId xmlns:a16="http://schemas.microsoft.com/office/drawing/2014/main" id="{AACBFCCD-BCCE-BBDC-FB3B-4DEB20E275A8}"/>
              </a:ext>
            </a:extLst>
          </p:cNvPr>
          <p:cNvSpPr>
            <a:spLocks noGrp="1"/>
          </p:cNvSpPr>
          <p:nvPr>
            <p:ph type="dt" sz="half" idx="10"/>
          </p:nvPr>
        </p:nvSpPr>
        <p:spPr/>
        <p:txBody>
          <a:bodyPr/>
          <a:lstStyle/>
          <a:p>
            <a:fld id="{E86D0193-BFAF-40BB-A46E-D7CADC18364C}" type="datetime1">
              <a:rPr kumimoji="1" lang="ja-JP" altLang="en-US" smtClean="0"/>
              <a:t>2025/10/20</a:t>
            </a:fld>
            <a:endParaRPr kumimoji="1" lang="ja-JP" altLang="en-US"/>
          </a:p>
        </p:txBody>
      </p:sp>
      <p:sp>
        <p:nvSpPr>
          <p:cNvPr id="15" name="フッター プレースホルダー 14">
            <a:extLst>
              <a:ext uri="{FF2B5EF4-FFF2-40B4-BE49-F238E27FC236}">
                <a16:creationId xmlns:a16="http://schemas.microsoft.com/office/drawing/2014/main" id="{BE0AC4E7-5C6F-7803-DC8A-A1131B6863C4}"/>
              </a:ext>
            </a:extLst>
          </p:cNvPr>
          <p:cNvSpPr>
            <a:spLocks noGrp="1"/>
          </p:cNvSpPr>
          <p:nvPr>
            <p:ph type="ftr" sz="quarter" idx="11"/>
          </p:nvPr>
        </p:nvSpPr>
        <p:spPr/>
        <p:txBody>
          <a:bodyPr/>
          <a:lstStyle/>
          <a:p>
            <a:endParaRPr kumimoji="1" lang="ja-JP" altLang="en-US"/>
          </a:p>
        </p:txBody>
      </p:sp>
      <p:sp>
        <p:nvSpPr>
          <p:cNvPr id="16" name="スライド番号プレースホルダー 15">
            <a:extLst>
              <a:ext uri="{FF2B5EF4-FFF2-40B4-BE49-F238E27FC236}">
                <a16:creationId xmlns:a16="http://schemas.microsoft.com/office/drawing/2014/main" id="{35F052D3-6D7D-8682-A5E0-6F6A657D690F}"/>
              </a:ext>
            </a:extLst>
          </p:cNvPr>
          <p:cNvSpPr>
            <a:spLocks noGrp="1"/>
          </p:cNvSpPr>
          <p:nvPr>
            <p:ph type="sldNum" sz="quarter" idx="12"/>
          </p:nvPr>
        </p:nvSpPr>
        <p:spPr>
          <a:xfrm>
            <a:off x="11172996" y="6041361"/>
            <a:ext cx="683339" cy="365125"/>
          </a:xfrm>
        </p:spPr>
        <p:txBody>
          <a:bodyPr/>
          <a:lstStyle>
            <a:lvl1pPr>
              <a:defRPr sz="2400">
                <a:solidFill>
                  <a:schemeClr val="bg1"/>
                </a:solidFill>
              </a:defRPr>
            </a:lvl1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409239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6D0193-BFAF-40BB-A46E-D7CADC18364C}"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36723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0898AB-0DD8-4AAE-B6A1-EB56F8625053}" type="datetime1">
              <a:rPr kumimoji="1" lang="ja-JP" altLang="en-US" smtClean="0"/>
              <a:t>2025/10/20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スライド番号プレースホルダー 15">
            <a:extLst>
              <a:ext uri="{FF2B5EF4-FFF2-40B4-BE49-F238E27FC236}">
                <a16:creationId xmlns:a16="http://schemas.microsoft.com/office/drawing/2014/main" id="{248CEA9E-8243-5B3F-30FE-E359A778E9B0}"/>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31466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653E865-F878-4AAD-9797-797DF5ABAD56}" type="datetime1">
              <a:rPr kumimoji="1" lang="ja-JP" altLang="en-US" smtClean="0"/>
              <a:t>2025/10/20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スライド番号プレースホルダー 15">
            <a:extLst>
              <a:ext uri="{FF2B5EF4-FFF2-40B4-BE49-F238E27FC236}">
                <a16:creationId xmlns:a16="http://schemas.microsoft.com/office/drawing/2014/main" id="{FD150EB8-9503-9042-35A2-9396CB734D37}"/>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316410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373C6EE-AE81-4E66-8C65-35BC0D3638A6}" type="datetime1">
              <a:rPr kumimoji="1" lang="ja-JP" altLang="en-US" smtClean="0"/>
              <a:t>2025/10/20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スライド番号プレースホルダー 15">
            <a:extLst>
              <a:ext uri="{FF2B5EF4-FFF2-40B4-BE49-F238E27FC236}">
                <a16:creationId xmlns:a16="http://schemas.microsoft.com/office/drawing/2014/main" id="{10AA7499-D5B7-85C7-1C42-458C41BA263A}"/>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192053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0E3E8F-CB26-4C0C-B632-B6A2A00AD0E8}" type="datetime1">
              <a:rPr kumimoji="1" lang="ja-JP" altLang="en-US" smtClean="0"/>
              <a:t>2025/10/20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スライド番号プレースホルダー 15">
            <a:extLst>
              <a:ext uri="{FF2B5EF4-FFF2-40B4-BE49-F238E27FC236}">
                <a16:creationId xmlns:a16="http://schemas.microsoft.com/office/drawing/2014/main" id="{B584BEFD-6CCC-7AF1-F5E0-FE1902610DD5}"/>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206546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35014-EEBE-4ECF-9F4D-F97F20E44BA5}" type="datetime1">
              <a:rPr kumimoji="1" lang="ja-JP" altLang="en-US" smtClean="0"/>
              <a:t>2025/10/20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5" name="スライド番号プレースホルダー 15">
            <a:extLst>
              <a:ext uri="{FF2B5EF4-FFF2-40B4-BE49-F238E27FC236}">
                <a16:creationId xmlns:a16="http://schemas.microsoft.com/office/drawing/2014/main" id="{B79C0189-5945-434B-4CC7-5BC1366AF14D}"/>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92530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A8D0FC-78E8-40C7-BA2E-47EE707A3C8C}" type="datetime1">
              <a:rPr kumimoji="1" lang="ja-JP" altLang="en-US" smtClean="0"/>
              <a:t>2025/10/20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スライド番号プレースホルダー 15">
            <a:extLst>
              <a:ext uri="{FF2B5EF4-FFF2-40B4-BE49-F238E27FC236}">
                <a16:creationId xmlns:a16="http://schemas.microsoft.com/office/drawing/2014/main" id="{6A1C5F85-5A80-D3CF-CC4F-A60AD7B3870C}"/>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136402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D3527C-DB3E-485F-BB3D-EC607CCAB815}" type="datetime1">
              <a:rPr kumimoji="1" lang="ja-JP" altLang="en-US" smtClean="0"/>
              <a:t>2025/10/20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スライド番号プレースホルダー 15">
            <a:extLst>
              <a:ext uri="{FF2B5EF4-FFF2-40B4-BE49-F238E27FC236}">
                <a16:creationId xmlns:a16="http://schemas.microsoft.com/office/drawing/2014/main" id="{B55B4B40-4766-A689-EC5E-5BB0D9094461}"/>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8812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B1F6F8-5BDD-46D2-BD0E-CA4D684948FE}" type="datetime1">
              <a:rPr kumimoji="1" lang="ja-JP" altLang="en-US" smtClean="0"/>
              <a:t>2025/10/20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9CE406E-6D6B-4A00-9E16-9A935B00950D}" type="slidenum">
              <a:rPr kumimoji="1" lang="ja-JP" altLang="en-US" smtClean="0"/>
              <a:t>‹#›</a:t>
            </a:fld>
            <a:endParaRPr kumimoji="1" lang="ja-JP" altLang="en-US"/>
          </a:p>
        </p:txBody>
      </p:sp>
      <p:sp>
        <p:nvSpPr>
          <p:cNvPr id="7" name="スライド番号プレースホルダー 15">
            <a:extLst>
              <a:ext uri="{FF2B5EF4-FFF2-40B4-BE49-F238E27FC236}">
                <a16:creationId xmlns:a16="http://schemas.microsoft.com/office/drawing/2014/main" id="{04915C88-A4DC-58B9-7D44-728B9978D218}"/>
              </a:ext>
            </a:extLst>
          </p:cNvPr>
          <p:cNvSpPr txBox="1">
            <a:spLocks/>
          </p:cNvSpPr>
          <p:nvPr userDrawn="1"/>
        </p:nvSpPr>
        <p:spPr>
          <a:xfrm>
            <a:off x="11172996" y="6041361"/>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9CE406E-6D6B-4A00-9E16-9A935B00950D}" type="slidenum">
              <a:rPr kumimoji="1" lang="ja-JP" altLang="en-US" smtClean="0"/>
              <a:pPr/>
              <a:t>‹#›</a:t>
            </a:fld>
            <a:endParaRPr kumimoji="1" lang="ja-JP" altLang="en-US" dirty="0"/>
          </a:p>
        </p:txBody>
      </p:sp>
    </p:spTree>
    <p:extLst>
      <p:ext uri="{BB962C8B-B14F-4D97-AF65-F5344CB8AC3E}">
        <p14:creationId xmlns:p14="http://schemas.microsoft.com/office/powerpoint/2010/main" val="366182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1C26BBC-BD39-4135-A94F-17F38921C2D3}"/>
              </a:ext>
            </a:extLst>
          </p:cNvPr>
          <p:cNvSpPr>
            <a:spLocks noGrp="1"/>
          </p:cNvSpPr>
          <p:nvPr>
            <p:ph type="ctrTitle"/>
          </p:nvPr>
        </p:nvSpPr>
        <p:spPr>
          <a:xfrm>
            <a:off x="667704" y="1461739"/>
            <a:ext cx="8870115" cy="2735792"/>
          </a:xfrm>
        </p:spPr>
        <p:txBody>
          <a:bodyPr/>
          <a:lstStyle/>
          <a:p>
            <a:pPr algn="ctr"/>
            <a:r>
              <a:rPr lang="ja-JP" altLang="en-US" sz="7200" dirty="0">
                <a:solidFill>
                  <a:schemeClr val="tx1"/>
                </a:solidFill>
                <a:latin typeface="+mj-ea"/>
              </a:rPr>
              <a:t>ロータリーの歴史</a:t>
            </a:r>
            <a:br>
              <a:rPr lang="en-US" altLang="ja-JP" sz="7200" dirty="0">
                <a:solidFill>
                  <a:schemeClr val="tx1"/>
                </a:solidFill>
                <a:latin typeface="+mj-ea"/>
              </a:rPr>
            </a:br>
            <a:r>
              <a:rPr lang="ja-JP" altLang="en-US" sz="4400" dirty="0">
                <a:solidFill>
                  <a:schemeClr val="tx1"/>
                </a:solidFill>
                <a:latin typeface="+mj-ea"/>
              </a:rPr>
              <a:t>～職業奉仕入門編～</a:t>
            </a:r>
            <a:endParaRPr lang="ja-JP" altLang="en-US" sz="8000" dirty="0">
              <a:solidFill>
                <a:schemeClr val="tx1"/>
              </a:solidFill>
              <a:latin typeface="+mj-ea"/>
            </a:endParaRPr>
          </a:p>
        </p:txBody>
      </p:sp>
      <p:sp>
        <p:nvSpPr>
          <p:cNvPr id="2" name="字幕 5">
            <a:extLst>
              <a:ext uri="{FF2B5EF4-FFF2-40B4-BE49-F238E27FC236}">
                <a16:creationId xmlns:a16="http://schemas.microsoft.com/office/drawing/2014/main" id="{81B5DE7B-A7D9-59E1-8CEF-16F17E4D69FC}"/>
              </a:ext>
            </a:extLst>
          </p:cNvPr>
          <p:cNvSpPr>
            <a:spLocks noGrp="1"/>
          </p:cNvSpPr>
          <p:nvPr/>
        </p:nvSpPr>
        <p:spPr>
          <a:xfrm>
            <a:off x="1219036" y="4796409"/>
            <a:ext cx="6606656" cy="119970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1"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1"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1"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1"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1"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1" sz="1600" kern="1200" baseline="0">
                <a:solidFill>
                  <a:schemeClr val="tx1"/>
                </a:solidFill>
                <a:latin typeface="+mn-lt"/>
                <a:ea typeface="+mn-ea"/>
                <a:cs typeface="+mn-cs"/>
              </a:defRPr>
            </a:lvl9pPr>
            <a:extLst/>
          </a:lstStyle>
          <a:p>
            <a:pPr marL="0" marR="64008" lvl="0" indent="0" algn="l" defTabSz="457200" rtl="0" eaLnBrk="1" fontAlgn="auto" latinLnBrk="0" hangingPunct="1">
              <a:lnSpc>
                <a:spcPct val="100000"/>
              </a:lnSpc>
              <a:spcBef>
                <a:spcPts val="400"/>
              </a:spcBef>
              <a:spcAft>
                <a:spcPts val="0"/>
              </a:spcAft>
              <a:buClr>
                <a:srgbClr val="94B6D2"/>
              </a:buClr>
              <a:buSzPct val="68000"/>
              <a:buFont typeface="Wingdings 3"/>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国際ロータリー 第</a:t>
            </a: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2570</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地区</a:t>
            </a:r>
            <a:endPar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64008" lvl="0" indent="0" algn="l" defTabSz="457200" rtl="0" eaLnBrk="1" fontAlgn="auto" latinLnBrk="0" hangingPunct="1">
              <a:lnSpc>
                <a:spcPct val="100000"/>
              </a:lnSpc>
              <a:spcBef>
                <a:spcPts val="400"/>
              </a:spcBef>
              <a:spcAft>
                <a:spcPts val="0"/>
              </a:spcAft>
              <a:buClr>
                <a:srgbClr val="94B6D2"/>
              </a:buClr>
              <a:buSzPct val="68000"/>
              <a:buFont typeface="Wingdings 3"/>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2025-26</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年度職業奉仕委員会</a:t>
            </a:r>
          </a:p>
        </p:txBody>
      </p:sp>
      <p:sp>
        <p:nvSpPr>
          <p:cNvPr id="5" name="字幕 5">
            <a:extLst>
              <a:ext uri="{FF2B5EF4-FFF2-40B4-BE49-F238E27FC236}">
                <a16:creationId xmlns:a16="http://schemas.microsoft.com/office/drawing/2014/main" id="{57F34B70-BCEF-E3C9-1C11-399F4484CF96}"/>
              </a:ext>
            </a:extLst>
          </p:cNvPr>
          <p:cNvSpPr>
            <a:spLocks noGrp="1"/>
          </p:cNvSpPr>
          <p:nvPr/>
        </p:nvSpPr>
        <p:spPr>
          <a:xfrm>
            <a:off x="1219036" y="1594711"/>
            <a:ext cx="3490260" cy="720000"/>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1"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1"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1"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1"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1"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1" sz="1600" kern="1200" baseline="0">
                <a:solidFill>
                  <a:schemeClr val="tx1"/>
                </a:solidFill>
                <a:latin typeface="+mn-lt"/>
                <a:ea typeface="+mn-ea"/>
                <a:cs typeface="+mn-cs"/>
              </a:defRPr>
            </a:lvl9pPr>
            <a:extLst/>
          </a:lstStyle>
          <a:p>
            <a:pPr marL="0" marR="64008" lvl="0" indent="0" algn="l" defTabSz="457200" rtl="0" eaLnBrk="1" fontAlgn="auto" latinLnBrk="0" hangingPunct="1">
              <a:lnSpc>
                <a:spcPct val="100000"/>
              </a:lnSpc>
              <a:spcBef>
                <a:spcPts val="400"/>
              </a:spcBef>
              <a:spcAft>
                <a:spcPts val="0"/>
              </a:spcAft>
              <a:buClr>
                <a:srgbClr val="94B6D2"/>
              </a:buClr>
              <a:buSzPct val="68000"/>
              <a:buFont typeface="Wingdings 3"/>
              <a:buNone/>
              <a:tabLst/>
              <a:defRPr/>
            </a:pPr>
            <a:r>
              <a:rPr kumimoji="1" lang="ja-JP" altLang="en-US" sz="3600" b="0" i="0" u="none" strike="noStrike" kern="1200" cap="none" spc="0" normalizeH="0" baseline="0" noProof="0" dirty="0">
                <a:ln>
                  <a:noFill/>
                </a:ln>
                <a:solidFill>
                  <a:srgbClr val="968C8C">
                    <a:lumMod val="60000"/>
                    <a:lumOff val="40000"/>
                  </a:srgbClr>
                </a:solidFill>
                <a:effectLst/>
                <a:uLnTx/>
                <a:uFillTx/>
                <a:latin typeface="Trebuchet MS" panose="020B0603020202020204"/>
                <a:ea typeface="メイリオ" panose="020B0604030504040204" pitchFamily="50" charset="-128"/>
                <a:cs typeface="+mn-cs"/>
              </a:rPr>
              <a:t>卓話モデル１</a:t>
            </a:r>
            <a:endParaRPr kumimoji="1" lang="en-US" altLang="ja-JP" sz="3600" b="0" i="0" u="none" strike="noStrike" kern="1200" cap="none" spc="0" normalizeH="0" baseline="0" noProof="0" dirty="0">
              <a:ln>
                <a:noFill/>
              </a:ln>
              <a:solidFill>
                <a:srgbClr val="968C8C">
                  <a:lumMod val="60000"/>
                  <a:lumOff val="40000"/>
                </a:srgbClr>
              </a:solidFill>
              <a:effectLst/>
              <a:uLnTx/>
              <a:uFillTx/>
              <a:latin typeface="Trebuchet MS" panose="020B0603020202020204"/>
              <a:ea typeface="メイリオ" panose="020B0604030504040204" pitchFamily="50" charset="-128"/>
              <a:cs typeface="+mn-cs"/>
            </a:endParaRPr>
          </a:p>
        </p:txBody>
      </p:sp>
      <p:grpSp>
        <p:nvGrpSpPr>
          <p:cNvPr id="9" name="グループ化 8">
            <a:extLst>
              <a:ext uri="{FF2B5EF4-FFF2-40B4-BE49-F238E27FC236}">
                <a16:creationId xmlns:a16="http://schemas.microsoft.com/office/drawing/2014/main" id="{D2B46ACD-6933-9AD2-38DA-294CC06631F6}"/>
              </a:ext>
            </a:extLst>
          </p:cNvPr>
          <p:cNvGrpSpPr/>
          <p:nvPr/>
        </p:nvGrpSpPr>
        <p:grpSpPr>
          <a:xfrm>
            <a:off x="-1990984" y="-577381"/>
            <a:ext cx="5012576" cy="2726841"/>
            <a:chOff x="4689879" y="-626807"/>
            <a:chExt cx="5012576" cy="2726841"/>
          </a:xfrm>
        </p:grpSpPr>
        <p:pic>
          <p:nvPicPr>
            <p:cNvPr id="11" name="図 10">
              <a:extLst>
                <a:ext uri="{FF2B5EF4-FFF2-40B4-BE49-F238E27FC236}">
                  <a16:creationId xmlns:a16="http://schemas.microsoft.com/office/drawing/2014/main" id="{0383473D-29B6-C9F5-DF51-BB1069239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879" y="-626807"/>
              <a:ext cx="5012576" cy="2726841"/>
            </a:xfrm>
            <a:prstGeom prst="rect">
              <a:avLst/>
            </a:prstGeom>
          </p:spPr>
        </p:pic>
        <p:cxnSp>
          <p:nvCxnSpPr>
            <p:cNvPr id="12" name="直線コネクタ 11">
              <a:extLst>
                <a:ext uri="{FF2B5EF4-FFF2-40B4-BE49-F238E27FC236}">
                  <a16:creationId xmlns:a16="http://schemas.microsoft.com/office/drawing/2014/main" id="{BDF77C1D-30AE-0EA1-F7A6-3BD2D7C4C0B2}"/>
                </a:ext>
              </a:extLst>
            </p:cNvPr>
            <p:cNvCxnSpPr>
              <a:cxnSpLocks/>
            </p:cNvCxnSpPr>
            <p:nvPr/>
          </p:nvCxnSpPr>
          <p:spPr>
            <a:xfrm>
              <a:off x="9663751" y="351772"/>
              <a:ext cx="0" cy="792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428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8A2EC964-E6D5-076D-BCBE-FBE1E54F3EC8}"/>
              </a:ext>
            </a:extLst>
          </p:cNvPr>
          <p:cNvPicPr>
            <a:picLocks noGrp="1" noChangeAspect="1"/>
          </p:cNvPicPr>
          <p:nvPr>
            <p:ph idx="1"/>
          </p:nvPr>
        </p:nvPicPr>
        <p:blipFill rotWithShape="1">
          <a:blip r:embed="rId3" cstate="email">
            <a:grayscl/>
            <a:extLst>
              <a:ext uri="{28A0092B-C50C-407E-A947-70E740481C1C}">
                <a14:useLocalDpi xmlns:a14="http://schemas.microsoft.com/office/drawing/2010/main" val="0"/>
              </a:ext>
            </a:extLst>
          </a:blip>
          <a:srcRect l="14792" t="60184" r="44742" b="20054"/>
          <a:stretch>
            <a:fillRect/>
          </a:stretch>
        </p:blipFill>
        <p:spPr>
          <a:xfrm rot="10800000">
            <a:off x="7914871" y="3393112"/>
            <a:ext cx="3643086" cy="2595741"/>
          </a:xfrm>
        </p:spPr>
      </p:pic>
      <p:sp>
        <p:nvSpPr>
          <p:cNvPr id="4" name="スライド番号プレースホルダー 3">
            <a:extLst>
              <a:ext uri="{FF2B5EF4-FFF2-40B4-BE49-F238E27FC236}">
                <a16:creationId xmlns:a16="http://schemas.microsoft.com/office/drawing/2014/main" id="{ACD88E2B-3519-172C-65E9-541F45E214B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8" name="思考の吹き出し: 雲形 7">
            <a:extLst>
              <a:ext uri="{FF2B5EF4-FFF2-40B4-BE49-F238E27FC236}">
                <a16:creationId xmlns:a16="http://schemas.microsoft.com/office/drawing/2014/main" id="{02EE903C-ED5A-BF52-50DA-D10AB80FA2ED}"/>
              </a:ext>
            </a:extLst>
          </p:cNvPr>
          <p:cNvSpPr/>
          <p:nvPr/>
        </p:nvSpPr>
        <p:spPr>
          <a:xfrm>
            <a:off x="8734372" y="1930400"/>
            <a:ext cx="3457628" cy="1520255"/>
          </a:xfrm>
          <a:prstGeom prst="cloudCallout">
            <a:avLst>
              <a:gd name="adj1" fmla="val -21843"/>
              <a:gd name="adj2" fmla="val 814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信頼できる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人間関係を作ろう</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タイトル 5">
            <a:extLst>
              <a:ext uri="{FF2B5EF4-FFF2-40B4-BE49-F238E27FC236}">
                <a16:creationId xmlns:a16="http://schemas.microsoft.com/office/drawing/2014/main" id="{F4AA39B7-09F1-1637-8692-72B485867494}"/>
              </a:ext>
            </a:extLst>
          </p:cNvPr>
          <p:cNvSpPr>
            <a:spLocks noGrp="1"/>
          </p:cNvSpPr>
          <p:nvPr>
            <p:ph type="title"/>
          </p:nvPr>
        </p:nvSpPr>
        <p:spPr/>
        <p:txBody>
          <a:bodyPr/>
          <a:lstStyle/>
          <a:p>
            <a:r>
              <a:rPr lang="ja-JP" altLang="en-US" dirty="0"/>
              <a:t>初期ロータリー①</a:t>
            </a:r>
          </a:p>
        </p:txBody>
      </p:sp>
      <p:sp>
        <p:nvSpPr>
          <p:cNvPr id="12" name="テキスト ボックス 11">
            <a:extLst>
              <a:ext uri="{FF2B5EF4-FFF2-40B4-BE49-F238E27FC236}">
                <a16:creationId xmlns:a16="http://schemas.microsoft.com/office/drawing/2014/main" id="{105A3DC3-E717-35D2-E8FA-B2649F314DF9}"/>
              </a:ext>
            </a:extLst>
          </p:cNvPr>
          <p:cNvSpPr txBox="1"/>
          <p:nvPr/>
        </p:nvSpPr>
        <p:spPr>
          <a:xfrm>
            <a:off x="805128" y="1337630"/>
            <a:ext cx="1043236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1905</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　ロータリークラブ設立</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当時のシカゴ</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低俗、貧欲、腐敗が渦巻く街</a:t>
            </a:r>
            <a:endPar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　　　　　「儲けたものが勝ち」</a:t>
            </a:r>
          </a:p>
        </p:txBody>
      </p:sp>
      <p:sp>
        <p:nvSpPr>
          <p:cNvPr id="15" name="テキスト ボックス 14">
            <a:extLst>
              <a:ext uri="{FF2B5EF4-FFF2-40B4-BE49-F238E27FC236}">
                <a16:creationId xmlns:a16="http://schemas.microsoft.com/office/drawing/2014/main" id="{450165ED-E680-BE98-74C2-F69DBE6E0FD0}"/>
              </a:ext>
            </a:extLst>
          </p:cNvPr>
          <p:cNvSpPr txBox="1"/>
          <p:nvPr/>
        </p:nvSpPr>
        <p:spPr>
          <a:xfrm>
            <a:off x="2287681" y="4388076"/>
            <a:ext cx="5812648"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初期ロータリー</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ja-JP" altLang="en-US" sz="2800" b="0" i="0" u="none" strike="noStrike" kern="1200" cap="none" spc="0" normalizeH="0" baseline="0" noProof="0" dirty="0">
                <a:ln>
                  <a:noFill/>
                </a:ln>
                <a:solidFill>
                  <a:srgbClr val="002060"/>
                </a:solidFill>
                <a:effectLst/>
                <a:uLnTx/>
                <a:uFillTx/>
                <a:latin typeface="Trebuchet MS" panose="020B0603020202020204"/>
                <a:ea typeface="メイリオ" panose="020B0604030504040204" pitchFamily="50" charset="-128"/>
                <a:cs typeface="+mn-cs"/>
              </a:rPr>
              <a:t>親睦</a:t>
            </a:r>
            <a:endParaRPr kumimoji="1" lang="en-US" altLang="ja-JP" sz="2800" b="0" i="0" u="none" strike="noStrike" kern="1200" cap="none" spc="0" normalizeH="0" baseline="0" noProof="0" dirty="0">
              <a:ln>
                <a:noFill/>
              </a:ln>
              <a:solidFill>
                <a:srgbClr val="002060"/>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2060"/>
                </a:solidFill>
                <a:effectLst/>
                <a:uLnTx/>
                <a:uFillTx/>
                <a:latin typeface="Trebuchet MS" panose="020B0603020202020204"/>
                <a:ea typeface="メイリオ" panose="020B0604030504040204" pitchFamily="50" charset="-128"/>
                <a:cs typeface="+mn-cs"/>
              </a:rPr>
              <a:t>　相互扶助</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Mutual Helpfulness</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→のちの</a:t>
            </a: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Service</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という観念に繋がる</a:t>
            </a:r>
            <a:endPar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6" name="矢印: 上下 15">
            <a:extLst>
              <a:ext uri="{FF2B5EF4-FFF2-40B4-BE49-F238E27FC236}">
                <a16:creationId xmlns:a16="http://schemas.microsoft.com/office/drawing/2014/main" id="{5EB7DB9C-CE0F-4F5E-B4D8-F1670B6E3878}"/>
              </a:ext>
            </a:extLst>
          </p:cNvPr>
          <p:cNvSpPr/>
          <p:nvPr/>
        </p:nvSpPr>
        <p:spPr>
          <a:xfrm>
            <a:off x="3968681" y="3164964"/>
            <a:ext cx="1006987" cy="1108522"/>
          </a:xfrm>
          <a:prstGeom prst="upDownArrow">
            <a:avLst>
              <a:gd name="adj1" fmla="val 23809"/>
              <a:gd name="adj2" fmla="val 357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397410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BF3B601-ADF5-EBD1-5BD6-4BCC985896EC}"/>
              </a:ext>
            </a:extLst>
          </p:cNvPr>
          <p:cNvSpPr>
            <a:spLocks noGrp="1"/>
          </p:cNvSpPr>
          <p:nvPr>
            <p:ph type="title"/>
          </p:nvPr>
        </p:nvSpPr>
        <p:spPr/>
        <p:txBody>
          <a:bodyPr/>
          <a:lstStyle/>
          <a:p>
            <a:r>
              <a:rPr lang="ja-JP" altLang="en-US" dirty="0"/>
              <a:t>初期ロータリー②</a:t>
            </a:r>
          </a:p>
        </p:txBody>
      </p:sp>
      <p:sp>
        <p:nvSpPr>
          <p:cNvPr id="4" name="スライド番号プレースホルダー 3">
            <a:extLst>
              <a:ext uri="{FF2B5EF4-FFF2-40B4-BE49-F238E27FC236}">
                <a16:creationId xmlns:a16="http://schemas.microsoft.com/office/drawing/2014/main" id="{7C445205-C244-BDD8-929D-4D5FF73EF3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2B52381D-A343-B29A-1552-6CFF683ED7A5}"/>
              </a:ext>
            </a:extLst>
          </p:cNvPr>
          <p:cNvSpPr/>
          <p:nvPr/>
        </p:nvSpPr>
        <p:spPr>
          <a:xfrm>
            <a:off x="3527705" y="6168327"/>
            <a:ext cx="6534560" cy="2842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として、</a:t>
            </a:r>
          </a:p>
        </p:txBody>
      </p:sp>
      <p:sp>
        <p:nvSpPr>
          <p:cNvPr id="8" name="テキスト ボックス 7">
            <a:extLst>
              <a:ext uri="{FF2B5EF4-FFF2-40B4-BE49-F238E27FC236}">
                <a16:creationId xmlns:a16="http://schemas.microsoft.com/office/drawing/2014/main" id="{3D45554D-68A9-C950-39CA-B36912ED2A8D}"/>
              </a:ext>
            </a:extLst>
          </p:cNvPr>
          <p:cNvSpPr txBox="1"/>
          <p:nvPr/>
        </p:nvSpPr>
        <p:spPr>
          <a:xfrm>
            <a:off x="677334" y="1436914"/>
            <a:ext cx="791332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1905</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a:t>
            </a: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月　ドナルドカーターより助言</a:t>
            </a:r>
          </a:p>
        </p:txBody>
      </p:sp>
      <p:pic>
        <p:nvPicPr>
          <p:cNvPr id="9" name="図 8">
            <a:extLst>
              <a:ext uri="{FF2B5EF4-FFF2-40B4-BE49-F238E27FC236}">
                <a16:creationId xmlns:a16="http://schemas.microsoft.com/office/drawing/2014/main" id="{920BFED4-6A77-BBB8-FF5A-90FAEC8A97EA}"/>
              </a:ext>
            </a:extLst>
          </p:cNvPr>
          <p:cNvPicPr>
            <a:picLocks noChangeAspect="1"/>
          </p:cNvPicPr>
          <p:nvPr/>
        </p:nvPicPr>
        <p:blipFill>
          <a:blip r:embed="rId3"/>
          <a:srcRect l="74643" t="31016" r="1999" b="20400"/>
          <a:stretch>
            <a:fillRect/>
          </a:stretch>
        </p:blipFill>
        <p:spPr>
          <a:xfrm>
            <a:off x="7508458" y="1436915"/>
            <a:ext cx="2847747" cy="3331872"/>
          </a:xfrm>
          <a:prstGeom prst="rect">
            <a:avLst/>
          </a:prstGeom>
        </p:spPr>
      </p:pic>
      <p:sp>
        <p:nvSpPr>
          <p:cNvPr id="10" name="吹き出し: 角を丸めた四角形 9">
            <a:extLst>
              <a:ext uri="{FF2B5EF4-FFF2-40B4-BE49-F238E27FC236}">
                <a16:creationId xmlns:a16="http://schemas.microsoft.com/office/drawing/2014/main" id="{DF8DB84F-E751-5BDE-C01F-728B65E8C7BC}"/>
              </a:ext>
            </a:extLst>
          </p:cNvPr>
          <p:cNvSpPr/>
          <p:nvPr/>
        </p:nvSpPr>
        <p:spPr>
          <a:xfrm>
            <a:off x="296564" y="1960134"/>
            <a:ext cx="7211894" cy="2132895"/>
          </a:xfrm>
          <a:prstGeom prst="wedgeRoundRectCallout">
            <a:avLst>
              <a:gd name="adj1" fmla="val 56933"/>
              <a:gd name="adj2" fmla="val 75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こういうクラブは会員以外の</a:t>
            </a:r>
            <a:endParaRPr kumimoji="1" lang="en-US" altLang="ja-JP" sz="2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人の役に立つようなことを行えば、</a:t>
            </a:r>
            <a:endParaRPr kumimoji="1" lang="en-US" altLang="ja-JP" sz="2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rPr>
              <a:t>将来性があると思います。</a:t>
            </a:r>
            <a:endParaRPr kumimoji="1" lang="en-US" altLang="ja-JP" sz="2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クラブは何か地域社会に奉仕すべきです。</a:t>
            </a:r>
          </a:p>
        </p:txBody>
      </p:sp>
      <p:sp>
        <p:nvSpPr>
          <p:cNvPr id="13" name="矢印: 右 12">
            <a:extLst>
              <a:ext uri="{FF2B5EF4-FFF2-40B4-BE49-F238E27FC236}">
                <a16:creationId xmlns:a16="http://schemas.microsoft.com/office/drawing/2014/main" id="{72A5C9F6-530B-2EB0-BE7F-071E83CEE103}"/>
              </a:ext>
            </a:extLst>
          </p:cNvPr>
          <p:cNvSpPr/>
          <p:nvPr/>
        </p:nvSpPr>
        <p:spPr>
          <a:xfrm rot="5400000">
            <a:off x="3521878" y="4067516"/>
            <a:ext cx="761266" cy="10445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FE60D6F-68F9-A654-680A-119B0D58D2FC}"/>
              </a:ext>
            </a:extLst>
          </p:cNvPr>
          <p:cNvSpPr txBox="1"/>
          <p:nvPr/>
        </p:nvSpPr>
        <p:spPr>
          <a:xfrm>
            <a:off x="677334" y="4991503"/>
            <a:ext cx="9678871"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1907</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　シカゴの街に公衆トイレを設置すべく働きかけ</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ロータリーの社会奉仕第１号</a:t>
            </a:r>
          </a:p>
        </p:txBody>
      </p:sp>
    </p:spTree>
    <p:extLst>
      <p:ext uri="{BB962C8B-B14F-4D97-AF65-F5344CB8AC3E}">
        <p14:creationId xmlns:p14="http://schemas.microsoft.com/office/powerpoint/2010/main" val="3040462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BA4629FA-A567-172C-011A-9D8468866461}"/>
              </a:ext>
            </a:extLst>
          </p:cNvPr>
          <p:cNvSpPr>
            <a:spLocks noGrp="1"/>
          </p:cNvSpPr>
          <p:nvPr>
            <p:ph type="title"/>
          </p:nvPr>
        </p:nvSpPr>
        <p:spPr/>
        <p:txBody>
          <a:bodyPr/>
          <a:lstStyle/>
          <a:p>
            <a:r>
              <a:rPr lang="ja-JP" altLang="en-US" dirty="0"/>
              <a:t>ロータリー哲学の進化①</a:t>
            </a:r>
          </a:p>
        </p:txBody>
      </p:sp>
      <p:sp>
        <p:nvSpPr>
          <p:cNvPr id="5" name="スライド番号プレースホルダー 4">
            <a:extLst>
              <a:ext uri="{FF2B5EF4-FFF2-40B4-BE49-F238E27FC236}">
                <a16:creationId xmlns:a16="http://schemas.microsoft.com/office/drawing/2014/main" id="{F4E1D9B1-8175-0B28-7C9C-CE760A00F1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8" name="テキスト ボックス 7">
            <a:extLst>
              <a:ext uri="{FF2B5EF4-FFF2-40B4-BE49-F238E27FC236}">
                <a16:creationId xmlns:a16="http://schemas.microsoft.com/office/drawing/2014/main" id="{7A46AAEF-3481-8F58-076A-3E15E443C5F9}"/>
              </a:ext>
            </a:extLst>
          </p:cNvPr>
          <p:cNvSpPr txBox="1"/>
          <p:nvPr/>
        </p:nvSpPr>
        <p:spPr>
          <a:xfrm>
            <a:off x="677334" y="1188829"/>
            <a:ext cx="9597634"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1910</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　第一回ロータリー大会　晩餐会にて</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アーサー・フレデリック・シェルドンがスピーチ</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「最もよく奉仕する者が最も多く報いられる」</a:t>
            </a:r>
            <a:endPar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　　　　（</a:t>
            </a:r>
            <a:r>
              <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He profits most who serves his fellows best</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a:t>
            </a:r>
          </a:p>
        </p:txBody>
      </p:sp>
      <p:sp>
        <p:nvSpPr>
          <p:cNvPr id="9" name="テキスト ボックス 8">
            <a:extLst>
              <a:ext uri="{FF2B5EF4-FFF2-40B4-BE49-F238E27FC236}">
                <a16:creationId xmlns:a16="http://schemas.microsoft.com/office/drawing/2014/main" id="{995AB0EE-5450-7880-34B6-793FFB35D551}"/>
              </a:ext>
            </a:extLst>
          </p:cNvPr>
          <p:cNvSpPr txBox="1"/>
          <p:nvPr/>
        </p:nvSpPr>
        <p:spPr>
          <a:xfrm>
            <a:off x="677334" y="3004711"/>
            <a:ext cx="1060828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1911</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　第二回ロータリー大会にて</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 He profits most who serves best</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が標語として承認</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同じ大会期間中にベン・コリンズが</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「無私の奉仕」（</a:t>
            </a:r>
            <a:r>
              <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Service, Not Self)</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を紹介</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CB62BD4B-CAEC-570C-F82E-BADFCA19E7B0}"/>
              </a:ext>
            </a:extLst>
          </p:cNvPr>
          <p:cNvSpPr txBox="1"/>
          <p:nvPr/>
        </p:nvSpPr>
        <p:spPr>
          <a:xfrm>
            <a:off x="677334" y="4975966"/>
            <a:ext cx="10921108"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現在　　第一標語：「超我の奉仕」</a:t>
            </a: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(Service Above Self)</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第二標語：「最も多く奉仕する者、最も多く報いられる」</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(One Profits Most Who Serves Best)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p>
        </p:txBody>
      </p:sp>
    </p:spTree>
    <p:extLst>
      <p:ext uri="{BB962C8B-B14F-4D97-AF65-F5344CB8AC3E}">
        <p14:creationId xmlns:p14="http://schemas.microsoft.com/office/powerpoint/2010/main" val="4502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6909EB20-11E4-1A04-DEE8-CBB42F7E3A4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8" name="タイトル 7">
            <a:extLst>
              <a:ext uri="{FF2B5EF4-FFF2-40B4-BE49-F238E27FC236}">
                <a16:creationId xmlns:a16="http://schemas.microsoft.com/office/drawing/2014/main" id="{053349C6-A427-2902-575E-5DC4C66B2B1C}"/>
              </a:ext>
            </a:extLst>
          </p:cNvPr>
          <p:cNvSpPr>
            <a:spLocks noGrp="1"/>
          </p:cNvSpPr>
          <p:nvPr>
            <p:ph type="title"/>
          </p:nvPr>
        </p:nvSpPr>
        <p:spPr/>
        <p:txBody>
          <a:bodyPr/>
          <a:lstStyle/>
          <a:p>
            <a:r>
              <a:rPr lang="ja-JP" altLang="en-US" dirty="0"/>
              <a:t>ロータリー哲学の進化②</a:t>
            </a:r>
          </a:p>
        </p:txBody>
      </p:sp>
      <p:sp>
        <p:nvSpPr>
          <p:cNvPr id="9" name="テキスト ボックス 8">
            <a:extLst>
              <a:ext uri="{FF2B5EF4-FFF2-40B4-BE49-F238E27FC236}">
                <a16:creationId xmlns:a16="http://schemas.microsoft.com/office/drawing/2014/main" id="{8546A509-B0F0-89E4-4D90-FC8B62DF63A2}"/>
              </a:ext>
            </a:extLst>
          </p:cNvPr>
          <p:cNvSpPr txBox="1"/>
          <p:nvPr/>
        </p:nvSpPr>
        <p:spPr>
          <a:xfrm>
            <a:off x="677334" y="1270000"/>
            <a:ext cx="9645761"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ロータリー発足当初</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：会員同士の</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相互扶助（</a:t>
            </a:r>
            <a:r>
              <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Mutual Helpfulness)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安心して取引や助け合いができる、</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会員同士だけの信頼関係の構築</a:t>
            </a:r>
          </a:p>
        </p:txBody>
      </p:sp>
      <p:sp>
        <p:nvSpPr>
          <p:cNvPr id="10" name="矢印: 下 9">
            <a:extLst>
              <a:ext uri="{FF2B5EF4-FFF2-40B4-BE49-F238E27FC236}">
                <a16:creationId xmlns:a16="http://schemas.microsoft.com/office/drawing/2014/main" id="{6BACC345-4DA4-DA3B-51C7-86781654CFC0}"/>
              </a:ext>
            </a:extLst>
          </p:cNvPr>
          <p:cNvSpPr/>
          <p:nvPr/>
        </p:nvSpPr>
        <p:spPr>
          <a:xfrm>
            <a:off x="4217678" y="3017113"/>
            <a:ext cx="1515979" cy="4118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EA532C90-613B-CFF6-3AFE-64B77E0C22A0}"/>
              </a:ext>
            </a:extLst>
          </p:cNvPr>
          <p:cNvSpPr txBox="1"/>
          <p:nvPr/>
        </p:nvSpPr>
        <p:spPr>
          <a:xfrm>
            <a:off x="677334" y="3518555"/>
            <a:ext cx="10127024"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Service</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という観念の導入</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：一般的な助け・役立ちへ</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＝相互扶助をロータリーの外部へ拡張</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2" name="矢印: 下 11">
            <a:extLst>
              <a:ext uri="{FF2B5EF4-FFF2-40B4-BE49-F238E27FC236}">
                <a16:creationId xmlns:a16="http://schemas.microsoft.com/office/drawing/2014/main" id="{0354ABC3-C397-2889-D871-EA5529DE31A0}"/>
              </a:ext>
            </a:extLst>
          </p:cNvPr>
          <p:cNvSpPr/>
          <p:nvPr/>
        </p:nvSpPr>
        <p:spPr>
          <a:xfrm>
            <a:off x="4217677" y="4902143"/>
            <a:ext cx="1515979" cy="4118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3" name="テキスト ボックス 12">
            <a:extLst>
              <a:ext uri="{FF2B5EF4-FFF2-40B4-BE49-F238E27FC236}">
                <a16:creationId xmlns:a16="http://schemas.microsoft.com/office/drawing/2014/main" id="{03A8DB1F-3358-E45A-ADBF-C74F1105FCD3}"/>
              </a:ext>
            </a:extLst>
          </p:cNvPr>
          <p:cNvSpPr txBox="1"/>
          <p:nvPr/>
        </p:nvSpPr>
        <p:spPr>
          <a:xfrm>
            <a:off x="677334" y="5314030"/>
            <a:ext cx="1012702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ロータリーの根幹である「</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奉仕の理念</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」へ昇華</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：現在の「五大奉仕」へ</a:t>
            </a:r>
          </a:p>
        </p:txBody>
      </p:sp>
    </p:spTree>
    <p:extLst>
      <p:ext uri="{BB962C8B-B14F-4D97-AF65-F5344CB8AC3E}">
        <p14:creationId xmlns:p14="http://schemas.microsoft.com/office/powerpoint/2010/main" val="82268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2F51CABF-0963-8239-E33A-347C34CCFC9B}"/>
              </a:ext>
            </a:extLst>
          </p:cNvPr>
          <p:cNvSpPr/>
          <p:nvPr/>
        </p:nvSpPr>
        <p:spPr>
          <a:xfrm rot="5400000">
            <a:off x="1571052" y="4904193"/>
            <a:ext cx="1631705" cy="515942"/>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3" name="スライド番号プレースホルダー 2">
            <a:extLst>
              <a:ext uri="{FF2B5EF4-FFF2-40B4-BE49-F238E27FC236}">
                <a16:creationId xmlns:a16="http://schemas.microsoft.com/office/drawing/2014/main" id="{90933E06-28D5-8B16-8F0E-3ABBC8C5B9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4" name="タイトル 3">
            <a:extLst>
              <a:ext uri="{FF2B5EF4-FFF2-40B4-BE49-F238E27FC236}">
                <a16:creationId xmlns:a16="http://schemas.microsoft.com/office/drawing/2014/main" id="{E2D5C367-295B-5306-F16F-53D656E13980}"/>
              </a:ext>
            </a:extLst>
          </p:cNvPr>
          <p:cNvSpPr>
            <a:spLocks noGrp="1"/>
          </p:cNvSpPr>
          <p:nvPr>
            <p:ph type="title"/>
          </p:nvPr>
        </p:nvSpPr>
        <p:spPr/>
        <p:txBody>
          <a:bodyPr/>
          <a:lstStyle/>
          <a:p>
            <a:r>
              <a:rPr lang="ja-JP" altLang="en-US" dirty="0"/>
              <a:t>職業奉仕とは①</a:t>
            </a:r>
          </a:p>
        </p:txBody>
      </p:sp>
      <p:sp>
        <p:nvSpPr>
          <p:cNvPr id="11" name="テキスト ボックス 10">
            <a:extLst>
              <a:ext uri="{FF2B5EF4-FFF2-40B4-BE49-F238E27FC236}">
                <a16:creationId xmlns:a16="http://schemas.microsoft.com/office/drawing/2014/main" id="{7080051B-DDF9-495F-7A76-05BEF27DF615}"/>
              </a:ext>
            </a:extLst>
          </p:cNvPr>
          <p:cNvSpPr txBox="1"/>
          <p:nvPr/>
        </p:nvSpPr>
        <p:spPr>
          <a:xfrm>
            <a:off x="677334" y="1323502"/>
            <a:ext cx="109728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職業奉仕：五大奉仕部門のひとつ</a:t>
            </a:r>
          </a:p>
        </p:txBody>
      </p:sp>
      <p:sp>
        <p:nvSpPr>
          <p:cNvPr id="12" name="テキスト ボックス 11">
            <a:extLst>
              <a:ext uri="{FF2B5EF4-FFF2-40B4-BE49-F238E27FC236}">
                <a16:creationId xmlns:a16="http://schemas.microsoft.com/office/drawing/2014/main" id="{2B1A9793-0284-A7D9-DF05-A8C17E3D92AA}"/>
              </a:ext>
            </a:extLst>
          </p:cNvPr>
          <p:cNvSpPr txBox="1"/>
          <p:nvPr/>
        </p:nvSpPr>
        <p:spPr>
          <a:xfrm>
            <a:off x="677334" y="1930400"/>
            <a:ext cx="10972800" cy="4401205"/>
          </a:xfrm>
          <a:prstGeom prst="rect">
            <a:avLst/>
          </a:prstGeom>
          <a:noFill/>
          <a:ln w="12700" cmpd="sng">
            <a:solidFill>
              <a:schemeClr val="accent1"/>
            </a:solidFill>
            <a:prstDash val="solid"/>
            <a:beve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2016</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年規定審議会「制定案</a:t>
            </a: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16-10</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奉仕の第二部門を改正する件」</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標準ロータリークラブ定款</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第６条　五大奉仕部門</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２．奉仕の第二部門である職業奉仕は、事業および専門職務の道徳的水準を高め、品位ある業務はすべて尊重されるべきであるという認識を深め、あらゆる職業に携わる中で奉仕の理念を実践していくという目的を持つものである。会員の役割には、ロータリーの理念に従って自分自身を律し、事業を行うこと、</a:t>
            </a:r>
            <a:r>
              <a:rPr kumimoji="1" lang="ja-JP" altLang="en-US" sz="2800" b="0" i="0" u="none" strike="noStrike" kern="1200" cap="none" spc="0" normalizeH="0" baseline="0" noProof="0" dirty="0">
                <a:ln>
                  <a:noFill/>
                </a:ln>
                <a:solidFill>
                  <a:srgbClr val="FF0000"/>
                </a:solidFill>
                <a:effectLst/>
                <a:highlight>
                  <a:srgbClr val="FFFF00"/>
                </a:highlight>
                <a:uLnTx/>
                <a:uFillTx/>
                <a:latin typeface="Trebuchet MS" panose="020B0603020202020204"/>
                <a:ea typeface="メイリオ" panose="020B0604030504040204" pitchFamily="50" charset="-128"/>
                <a:cs typeface="+mn-cs"/>
              </a:rPr>
              <a:t>そして自己の職業上の手腕を社会の問題やニーズに役立てるために、クラブが開発したプロジェクトに応えることが含まれる。</a:t>
            </a:r>
          </a:p>
        </p:txBody>
      </p:sp>
    </p:spTree>
    <p:extLst>
      <p:ext uri="{BB962C8B-B14F-4D97-AF65-F5344CB8AC3E}">
        <p14:creationId xmlns:p14="http://schemas.microsoft.com/office/powerpoint/2010/main" val="423913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1EE4C86-27A0-F0F4-9AF0-170D7059D5D5}"/>
              </a:ext>
            </a:extLst>
          </p:cNvPr>
          <p:cNvSpPr>
            <a:spLocks noGrp="1"/>
          </p:cNvSpPr>
          <p:nvPr>
            <p:ph type="title"/>
          </p:nvPr>
        </p:nvSpPr>
        <p:spPr/>
        <p:txBody>
          <a:bodyPr/>
          <a:lstStyle/>
          <a:p>
            <a:r>
              <a:rPr lang="ja-JP" altLang="en-US" dirty="0"/>
              <a:t>職業奉仕とは②</a:t>
            </a:r>
          </a:p>
        </p:txBody>
      </p:sp>
      <p:sp>
        <p:nvSpPr>
          <p:cNvPr id="5" name="スライド番号プレースホルダー 4">
            <a:extLst>
              <a:ext uri="{FF2B5EF4-FFF2-40B4-BE49-F238E27FC236}">
                <a16:creationId xmlns:a16="http://schemas.microsoft.com/office/drawing/2014/main" id="{137E88EA-0110-9990-081F-DF195983B5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309AA12F-66AF-DF71-350F-40B954931287}"/>
              </a:ext>
            </a:extLst>
          </p:cNvPr>
          <p:cNvSpPr txBox="1"/>
          <p:nvPr/>
        </p:nvSpPr>
        <p:spPr>
          <a:xfrm>
            <a:off x="677334" y="1930400"/>
            <a:ext cx="1029546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相手の利益を優先し、</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高潔性をもって社会に役立つ仕事をする</a:t>
            </a:r>
          </a:p>
        </p:txBody>
      </p:sp>
      <p:sp>
        <p:nvSpPr>
          <p:cNvPr id="8" name="テキスト ボックス 7">
            <a:extLst>
              <a:ext uri="{FF2B5EF4-FFF2-40B4-BE49-F238E27FC236}">
                <a16:creationId xmlns:a16="http://schemas.microsoft.com/office/drawing/2014/main" id="{7ABCEF4A-225B-2405-6E2F-38EC4243E825}"/>
              </a:ext>
            </a:extLst>
          </p:cNvPr>
          <p:cNvSpPr txBox="1"/>
          <p:nvPr/>
        </p:nvSpPr>
        <p:spPr>
          <a:xfrm>
            <a:off x="677334" y="4133148"/>
            <a:ext cx="10295466"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職業のスキルを活かし、社会に役立てるような</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活動</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行動</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」をする</a:t>
            </a:r>
          </a:p>
        </p:txBody>
      </p:sp>
      <p:sp>
        <p:nvSpPr>
          <p:cNvPr id="10" name="加算記号 9">
            <a:extLst>
              <a:ext uri="{FF2B5EF4-FFF2-40B4-BE49-F238E27FC236}">
                <a16:creationId xmlns:a16="http://schemas.microsoft.com/office/drawing/2014/main" id="{5CE14D88-17A3-EB87-4019-D911CA0899FF}"/>
              </a:ext>
            </a:extLst>
          </p:cNvPr>
          <p:cNvSpPr/>
          <p:nvPr/>
        </p:nvSpPr>
        <p:spPr>
          <a:xfrm>
            <a:off x="2815389" y="2884507"/>
            <a:ext cx="1155032" cy="1248641"/>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206576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9CC835-5195-9D69-AA20-15CC0235AA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
        <p:nvSpPr>
          <p:cNvPr id="6" name="楕円 5">
            <a:extLst>
              <a:ext uri="{FF2B5EF4-FFF2-40B4-BE49-F238E27FC236}">
                <a16:creationId xmlns:a16="http://schemas.microsoft.com/office/drawing/2014/main" id="{2F51CABF-0963-8239-E33A-347C34CCFC9B}"/>
              </a:ext>
            </a:extLst>
          </p:cNvPr>
          <p:cNvSpPr/>
          <p:nvPr/>
        </p:nvSpPr>
        <p:spPr>
          <a:xfrm rot="5400000">
            <a:off x="1571052" y="4904193"/>
            <a:ext cx="1631705" cy="515942"/>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2A990ABA-A6E9-DF25-E7DF-52580DC6ED52}"/>
              </a:ext>
            </a:extLst>
          </p:cNvPr>
          <p:cNvSpPr/>
          <p:nvPr/>
        </p:nvSpPr>
        <p:spPr>
          <a:xfrm>
            <a:off x="2349500" y="6550089"/>
            <a:ext cx="2792476" cy="307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9" name="楕円 8">
            <a:extLst>
              <a:ext uri="{FF2B5EF4-FFF2-40B4-BE49-F238E27FC236}">
                <a16:creationId xmlns:a16="http://schemas.microsoft.com/office/drawing/2014/main" id="{BF2182CF-76F5-4E9F-2D75-4F3C07687FCA}"/>
              </a:ext>
            </a:extLst>
          </p:cNvPr>
          <p:cNvSpPr/>
          <p:nvPr/>
        </p:nvSpPr>
        <p:spPr>
          <a:xfrm>
            <a:off x="2619476" y="4267200"/>
            <a:ext cx="515943" cy="1473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5" name="タイトル 4">
            <a:extLst>
              <a:ext uri="{FF2B5EF4-FFF2-40B4-BE49-F238E27FC236}">
                <a16:creationId xmlns:a16="http://schemas.microsoft.com/office/drawing/2014/main" id="{E5FF757C-F081-9601-0F94-D95F7000B0DD}"/>
              </a:ext>
            </a:extLst>
          </p:cNvPr>
          <p:cNvSpPr>
            <a:spLocks noGrp="1"/>
          </p:cNvSpPr>
          <p:nvPr>
            <p:ph type="title"/>
          </p:nvPr>
        </p:nvSpPr>
        <p:spPr/>
        <p:txBody>
          <a:bodyPr/>
          <a:lstStyle/>
          <a:p>
            <a:r>
              <a:rPr lang="ja-JP" altLang="en-US" dirty="0"/>
              <a:t>職業奉仕委員会の役割</a:t>
            </a:r>
          </a:p>
        </p:txBody>
      </p:sp>
      <p:sp>
        <p:nvSpPr>
          <p:cNvPr id="8" name="テキスト ボックス 7">
            <a:extLst>
              <a:ext uri="{FF2B5EF4-FFF2-40B4-BE49-F238E27FC236}">
                <a16:creationId xmlns:a16="http://schemas.microsoft.com/office/drawing/2014/main" id="{2B224FA1-E695-84BF-6B18-EF7E1E9579F9}"/>
              </a:ext>
            </a:extLst>
          </p:cNvPr>
          <p:cNvSpPr txBox="1"/>
          <p:nvPr/>
        </p:nvSpPr>
        <p:spPr>
          <a:xfrm>
            <a:off x="677334" y="1356894"/>
            <a:ext cx="9841831"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職業奉仕</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：職業人の集うロータリー</a:t>
            </a:r>
            <a:r>
              <a:rPr kumimoji="1" lang="ja-JP" altLang="en-US" sz="2800" b="0" i="0" u="none" strike="noStrike" kern="1200" cap="none" spc="0" normalizeH="0" baseline="0" noProof="0" dirty="0">
                <a:ln>
                  <a:noFill/>
                </a:ln>
                <a:solidFill>
                  <a:srgbClr val="FF0000"/>
                </a:solidFill>
                <a:effectLst/>
                <a:uLnTx/>
                <a:uFillTx/>
                <a:latin typeface="Trebuchet MS" panose="020B0603020202020204"/>
                <a:ea typeface="メイリオ" panose="020B0604030504040204" pitchFamily="50" charset="-128"/>
                <a:cs typeface="+mn-cs"/>
              </a:rPr>
              <a:t>特有</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の考え方</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しかし・・・</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言葉を聞いただけでは想像しづらいという難点も</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6" name="矢印: 右 15">
            <a:extLst>
              <a:ext uri="{FF2B5EF4-FFF2-40B4-BE49-F238E27FC236}">
                <a16:creationId xmlns:a16="http://schemas.microsoft.com/office/drawing/2014/main" id="{F12DE60B-DD09-2A06-8E1D-F2567BAE87EC}"/>
              </a:ext>
            </a:extLst>
          </p:cNvPr>
          <p:cNvSpPr/>
          <p:nvPr/>
        </p:nvSpPr>
        <p:spPr>
          <a:xfrm>
            <a:off x="867931" y="4346311"/>
            <a:ext cx="1070405" cy="9455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8" name="四角形: 角を丸くする 17">
            <a:extLst>
              <a:ext uri="{FF2B5EF4-FFF2-40B4-BE49-F238E27FC236}">
                <a16:creationId xmlns:a16="http://schemas.microsoft.com/office/drawing/2014/main" id="{C8AF2BDC-9725-82A8-44F7-C7E9724B3E5E}"/>
              </a:ext>
            </a:extLst>
          </p:cNvPr>
          <p:cNvSpPr/>
          <p:nvPr/>
        </p:nvSpPr>
        <p:spPr>
          <a:xfrm>
            <a:off x="2128933" y="3874168"/>
            <a:ext cx="8411253" cy="17112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panose="020B0603020202020204"/>
              <a:ea typeface="メイリオ" panose="020B0604030504040204" pitchFamily="50" charset="-128"/>
              <a:cs typeface="+mn-cs"/>
            </a:endParaRPr>
          </a:p>
        </p:txBody>
      </p:sp>
      <p:sp>
        <p:nvSpPr>
          <p:cNvPr id="17" name="テキスト ボックス 16">
            <a:extLst>
              <a:ext uri="{FF2B5EF4-FFF2-40B4-BE49-F238E27FC236}">
                <a16:creationId xmlns:a16="http://schemas.microsoft.com/office/drawing/2014/main" id="{710EC147-9A42-D751-E189-E66D585A3956}"/>
              </a:ext>
            </a:extLst>
          </p:cNvPr>
          <p:cNvSpPr txBox="1"/>
          <p:nvPr/>
        </p:nvSpPr>
        <p:spPr>
          <a:xfrm>
            <a:off x="2404767" y="4045146"/>
            <a:ext cx="8135419"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職業奉仕委員会の役割</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：職業奉仕の標準的な考え方を伝えること</a:t>
            </a:r>
            <a:endPar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職業を活かした奉仕活動の事例を紹介すること</a:t>
            </a:r>
          </a:p>
        </p:txBody>
      </p:sp>
    </p:spTree>
    <p:extLst>
      <p:ext uri="{BB962C8B-B14F-4D97-AF65-F5344CB8AC3E}">
        <p14:creationId xmlns:p14="http://schemas.microsoft.com/office/powerpoint/2010/main" val="361047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FA26598-7CFF-4B3E-BB89-27265FA1000A}"/>
              </a:ext>
            </a:extLst>
          </p:cNvPr>
          <p:cNvSpPr>
            <a:spLocks noGrp="1"/>
          </p:cNvSpPr>
          <p:nvPr>
            <p:ph idx="1"/>
          </p:nvPr>
        </p:nvSpPr>
        <p:spPr>
          <a:xfrm>
            <a:off x="786852" y="2198941"/>
            <a:ext cx="10412451" cy="1743885"/>
          </a:xfrm>
        </p:spPr>
        <p:txBody>
          <a:bodyPr>
            <a:normAutofit/>
          </a:bodyPr>
          <a:lstStyle/>
          <a:p>
            <a:pPr marL="0" indent="0">
              <a:buNone/>
            </a:pPr>
            <a:endParaRPr kumimoji="1" lang="en-US" altLang="ja-JP" dirty="0"/>
          </a:p>
          <a:p>
            <a:pPr marL="0" indent="0">
              <a:buNone/>
            </a:pPr>
            <a:r>
              <a:rPr kumimoji="1" lang="ja-JP" altLang="en-US" sz="5700" dirty="0"/>
              <a:t>ご清聴ありがとうございました</a:t>
            </a:r>
            <a:endParaRPr kumimoji="1" lang="en-US" altLang="ja-JP" sz="5700"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7228AC35-B681-0232-C533-DA1C3D8B3BA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E406E-6D6B-4A00-9E16-9A935B00950D}" type="slidenum">
              <a:rPr kumimoji="1" lang="ja-JP" altLang="en-US" sz="900" b="0" i="0" u="none" strike="noStrike" kern="1200" cap="none" spc="0" normalizeH="0" baseline="0" noProof="0" smtClean="0">
                <a:ln>
                  <a:noFill/>
                </a:ln>
                <a:solidFill>
                  <a:srgbClr val="94B6D2">
                    <a:lumMod val="75000"/>
                  </a:srgbClr>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srgbClr val="94B6D2">
                  <a:lumMod val="75000"/>
                </a:srgbClr>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2234872575"/>
      </p:ext>
    </p:extLst>
  </p:cSld>
  <p:clrMapOvr>
    <a:masterClrMapping/>
  </p:clrMapOvr>
</p:sld>
</file>

<file path=ppt/theme/theme1.xml><?xml version="1.0" encoding="utf-8"?>
<a:theme xmlns:a="http://schemas.openxmlformats.org/drawingml/2006/main" name="ファセッ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2358</Words>
  <Application>Microsoft Office PowerPoint</Application>
  <PresentationFormat>ワイド画面</PresentationFormat>
  <Paragraphs>136</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メイリオ</vt:lpstr>
      <vt:lpstr>游ゴシック</vt:lpstr>
      <vt:lpstr>游明朝</vt:lpstr>
      <vt:lpstr>Arial</vt:lpstr>
      <vt:lpstr>Trebuchet MS</vt:lpstr>
      <vt:lpstr>Wingdings 3</vt:lpstr>
      <vt:lpstr>ファセット</vt:lpstr>
      <vt:lpstr>ロータリーの歴史 ～職業奉仕入門編～</vt:lpstr>
      <vt:lpstr>初期ロータリー①</vt:lpstr>
      <vt:lpstr>初期ロータリー②</vt:lpstr>
      <vt:lpstr>ロータリー哲学の進化①</vt:lpstr>
      <vt:lpstr>ロータリー哲学の進化②</vt:lpstr>
      <vt:lpstr>職業奉仕とは①</vt:lpstr>
      <vt:lpstr>職業奉仕とは②</vt:lpstr>
      <vt:lpstr>職業奉仕委員会の役割</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敏郎 島田</dc:creator>
  <cp:lastModifiedBy>敏郎 島田</cp:lastModifiedBy>
  <cp:revision>1</cp:revision>
  <dcterms:created xsi:type="dcterms:W3CDTF">2025-10-20T00:18:46Z</dcterms:created>
  <dcterms:modified xsi:type="dcterms:W3CDTF">2025-10-20T00:19:09Z</dcterms:modified>
</cp:coreProperties>
</file>