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80" r:id="rId3"/>
    <p:sldId id="258" r:id="rId4"/>
    <p:sldId id="290" r:id="rId5"/>
    <p:sldId id="260" r:id="rId6"/>
    <p:sldId id="1634" r:id="rId7"/>
    <p:sldId id="273" r:id="rId8"/>
    <p:sldId id="1635" r:id="rId9"/>
    <p:sldId id="274" r:id="rId10"/>
    <p:sldId id="1636" r:id="rId11"/>
    <p:sldId id="271"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A8EFFD-7D35-4166-9D3C-CE2F6FC7E3AE}" type="datetimeFigureOut">
              <a:rPr kumimoji="1" lang="ja-JP" altLang="en-US" smtClean="0"/>
              <a:t>2025/10/20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613133-560E-4938-BD51-7F4FAF9BD742}" type="slidenum">
              <a:rPr kumimoji="1" lang="ja-JP" altLang="en-US" smtClean="0"/>
              <a:t>‹#›</a:t>
            </a:fld>
            <a:endParaRPr kumimoji="1" lang="ja-JP" altLang="en-US"/>
          </a:p>
        </p:txBody>
      </p:sp>
    </p:spTree>
    <p:extLst>
      <p:ext uri="{BB962C8B-B14F-4D97-AF65-F5344CB8AC3E}">
        <p14:creationId xmlns:p14="http://schemas.microsoft.com/office/powerpoint/2010/main" val="3855209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7988" y="708025"/>
            <a:ext cx="5918200" cy="3330575"/>
          </a:xfrm>
        </p:spPr>
      </p:sp>
      <p:sp>
        <p:nvSpPr>
          <p:cNvPr id="3" name="ノート プレースホルダ 2"/>
          <p:cNvSpPr>
            <a:spLocks noGrp="1"/>
          </p:cNvSpPr>
          <p:nvPr>
            <p:ph type="body" idx="1"/>
          </p:nvPr>
        </p:nvSpPr>
        <p:spPr>
          <a:xfrm>
            <a:off x="407988" y="4305300"/>
            <a:ext cx="5918200" cy="4853091"/>
          </a:xfrm>
        </p:spPr>
        <p:txBody>
          <a:bodyPr>
            <a:noAutofit/>
          </a:bodyPr>
          <a:lstStyle/>
          <a:p>
            <a:r>
              <a:rPr lang="ja-JP" altLang="en-US" sz="1200" dirty="0">
                <a:latin typeface="+mn-ea"/>
              </a:rPr>
              <a:t>職業奉仕委員会の〇〇〇〇です。本日は職業奉仕のテーマで話させていただきます。</a:t>
            </a:r>
            <a:endParaRPr lang="en-US" altLang="ja-JP" sz="1200" dirty="0">
              <a:latin typeface="+mn-ea"/>
            </a:endParaRPr>
          </a:p>
          <a:p>
            <a:r>
              <a:rPr lang="ja-JP" altLang="en-US" sz="1200" dirty="0">
                <a:latin typeface="+mn-ea"/>
              </a:rPr>
              <a:t>職業奉仕は難しいとよく言われます。この短い時間で理解していただけるか不安ですがよろしくお願いします。</a:t>
            </a:r>
            <a:endParaRPr lang="en-US" altLang="ja-JP" sz="1200" dirty="0">
              <a:latin typeface="+mn-ea"/>
            </a:endParaRPr>
          </a:p>
          <a:p>
            <a:endParaRPr lang="en-US" altLang="ja-JP" sz="1200" dirty="0">
              <a:latin typeface="+mn-ea"/>
            </a:endParaRPr>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82663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304800"/>
            <a:ext cx="5916613" cy="3328988"/>
          </a:xfrm>
        </p:spPr>
      </p:sp>
      <p:sp>
        <p:nvSpPr>
          <p:cNvPr id="3" name="ノート プレースホルダー 2"/>
          <p:cNvSpPr>
            <a:spLocks noGrp="1"/>
          </p:cNvSpPr>
          <p:nvPr>
            <p:ph type="body" idx="1"/>
          </p:nvPr>
        </p:nvSpPr>
        <p:spPr/>
        <p:txBody>
          <a:bodyPr/>
          <a:lstStyle/>
          <a:p>
            <a:r>
              <a:rPr kumimoji="1" lang="ja-JP" altLang="en-US" dirty="0">
                <a:latin typeface="+mn-ea"/>
                <a:ea typeface="+mn-ea"/>
              </a:rPr>
              <a:t>ここまでの説明を図にするとこういった形になります。</a:t>
            </a:r>
            <a:endParaRPr kumimoji="1" lang="en-US" altLang="ja-JP" dirty="0">
              <a:latin typeface="+mn-ea"/>
              <a:ea typeface="+mn-ea"/>
            </a:endParaRPr>
          </a:p>
          <a:p>
            <a:endParaRPr kumimoji="1" lang="en-US" altLang="ja-JP" dirty="0">
              <a:latin typeface="+mn-ea"/>
              <a:ea typeface="+mn-ea"/>
            </a:endParaRPr>
          </a:p>
          <a:p>
            <a:r>
              <a:rPr kumimoji="1" lang="ja-JP" altLang="en-US" dirty="0">
                <a:latin typeface="+mn-ea"/>
                <a:ea typeface="+mn-ea"/>
              </a:rPr>
              <a:t>冒頭でも申し上げたとおり日本国内では長い間、職業奉仕の理念についての議論が盛んにおこなわれており、私自身も職業奉仕と聞けば、ロータリーの根幹であり、職業における高潔性を保つことというイメージでおりました。しかし先ほどのスライドでご紹介した</a:t>
            </a:r>
            <a:r>
              <a:rPr kumimoji="1" lang="en-US" altLang="ja-JP" dirty="0">
                <a:latin typeface="+mn-ea"/>
                <a:ea typeface="+mn-ea"/>
              </a:rPr>
              <a:t>2016</a:t>
            </a:r>
            <a:r>
              <a:rPr kumimoji="1" lang="ja-JP" altLang="en-US" dirty="0">
                <a:latin typeface="+mn-ea"/>
                <a:ea typeface="+mn-ea"/>
              </a:rPr>
              <a:t>年の規定審議会で「制定案</a:t>
            </a:r>
            <a:r>
              <a:rPr kumimoji="1" lang="en-US" altLang="ja-JP" dirty="0">
                <a:latin typeface="+mn-ea"/>
                <a:ea typeface="+mn-ea"/>
              </a:rPr>
              <a:t>16-10</a:t>
            </a:r>
            <a:r>
              <a:rPr kumimoji="1" lang="ja-JP" altLang="en-US" dirty="0">
                <a:latin typeface="+mn-ea"/>
                <a:ea typeface="+mn-ea"/>
              </a:rPr>
              <a:t>奉仕の第二部門を改正する件」が採択されたことにより、職業奉仕が改めて五大奉仕の第二部門であるということが確認され、会員に求められる行動、活動が明文化されました。</a:t>
            </a:r>
            <a:endParaRPr kumimoji="1" lang="en-US" altLang="ja-JP" dirty="0">
              <a:latin typeface="+mn-ea"/>
              <a:ea typeface="+mn-ea"/>
            </a:endParaRPr>
          </a:p>
          <a:p>
            <a:endParaRPr kumimoji="1" lang="en-US" altLang="ja-JP" dirty="0">
              <a:latin typeface="+mn-ea"/>
              <a:ea typeface="+mn-ea"/>
            </a:endParaRPr>
          </a:p>
          <a:p>
            <a:r>
              <a:rPr kumimoji="1" lang="ja-JP" altLang="en-US" dirty="0">
                <a:latin typeface="+mn-ea"/>
                <a:ea typeface="+mn-ea"/>
              </a:rPr>
              <a:t>職業奉仕委員会では、これまで議論がなされてきた職業奉仕の理念についてをご紹介することはもちろんですが、職業を活かした奉仕活動の事例についても皆様にご紹介していければと考えております。</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B7AF22-679C-4285-83E9-30C5C296524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88501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3225" y="758825"/>
            <a:ext cx="5918200" cy="3330575"/>
          </a:xfrm>
        </p:spPr>
      </p:sp>
      <p:sp>
        <p:nvSpPr>
          <p:cNvPr id="3" name="ノート プレースホルダ 2"/>
          <p:cNvSpPr>
            <a:spLocks noGrp="1"/>
          </p:cNvSpPr>
          <p:nvPr>
            <p:ph type="body" idx="1"/>
          </p:nvPr>
        </p:nvSpPr>
        <p:spPr>
          <a:xfrm>
            <a:off x="403225" y="4381500"/>
            <a:ext cx="5918200" cy="5124450"/>
          </a:xfrm>
        </p:spPr>
        <p:txBody>
          <a:bodyPr>
            <a:noAutofit/>
          </a:bodyPr>
          <a:lstStyle/>
          <a:p>
            <a:r>
              <a:rPr lang="ja-JP" altLang="en-US" sz="1200" dirty="0">
                <a:latin typeface="+mn-ea"/>
                <a:ea typeface="+mn-ea"/>
              </a:rPr>
              <a:t>ご清聴ありがとうございました。</a:t>
            </a:r>
            <a:endParaRPr lang="en-US" altLang="ja-JP" sz="1200" dirty="0">
              <a:latin typeface="+mn-ea"/>
              <a:ea typeface="+mn-ea"/>
            </a:endParaRPr>
          </a:p>
          <a:p>
            <a:endParaRPr lang="en-US" altLang="ja-JP" sz="1200" dirty="0"/>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24890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7988" y="708025"/>
            <a:ext cx="5918200" cy="3330575"/>
          </a:xfrm>
        </p:spPr>
      </p:sp>
      <p:sp>
        <p:nvSpPr>
          <p:cNvPr id="3" name="ノート プレースホルダ 2"/>
          <p:cNvSpPr>
            <a:spLocks noGrp="1"/>
          </p:cNvSpPr>
          <p:nvPr>
            <p:ph type="body" idx="1"/>
          </p:nvPr>
        </p:nvSpPr>
        <p:spPr>
          <a:xfrm>
            <a:off x="407988" y="4324350"/>
            <a:ext cx="5918200" cy="4834041"/>
          </a:xfrm>
        </p:spPr>
        <p:txBody>
          <a:bodyPr>
            <a:noAutofit/>
          </a:bodyPr>
          <a:lstStyle/>
          <a:p>
            <a:r>
              <a:rPr lang="ja-JP" altLang="en-US" sz="1200" dirty="0">
                <a:latin typeface="+mn-ea"/>
              </a:rPr>
              <a:t>職業奉仕の理解のためには、</a:t>
            </a:r>
            <a:endParaRPr lang="en-US" altLang="ja-JP" sz="1200" dirty="0">
              <a:latin typeface="+mn-ea"/>
            </a:endParaRPr>
          </a:p>
          <a:p>
            <a:r>
              <a:rPr lang="ja-JP" altLang="en-US" sz="1200" dirty="0">
                <a:highlight>
                  <a:srgbClr val="FFFF00"/>
                </a:highlight>
                <a:latin typeface="+mn-ea"/>
              </a:rPr>
              <a:t>ロータリーの目的、</a:t>
            </a:r>
            <a:r>
              <a:rPr lang="en-US" altLang="ja-JP" sz="1200" dirty="0">
                <a:highlight>
                  <a:srgbClr val="FFFF00"/>
                </a:highlight>
                <a:latin typeface="+mn-ea"/>
              </a:rPr>
              <a:t>2</a:t>
            </a:r>
            <a:r>
              <a:rPr lang="ja-JP" altLang="en-US" sz="1200" dirty="0">
                <a:highlight>
                  <a:srgbClr val="FFFF00"/>
                </a:highlight>
                <a:latin typeface="+mn-ea"/>
              </a:rPr>
              <a:t>つの標語、決議事項</a:t>
            </a:r>
            <a:r>
              <a:rPr lang="en-US" altLang="ja-JP" sz="1200" dirty="0">
                <a:highlight>
                  <a:srgbClr val="FFFF00"/>
                </a:highlight>
                <a:latin typeface="+mn-ea"/>
              </a:rPr>
              <a:t>23-34</a:t>
            </a:r>
            <a:r>
              <a:rPr lang="ja-JP" altLang="en-US" sz="1200" dirty="0">
                <a:highlight>
                  <a:srgbClr val="FFFF00"/>
                </a:highlight>
                <a:latin typeface="+mn-ea"/>
              </a:rPr>
              <a:t>、職業宣言、四つのテスト</a:t>
            </a:r>
            <a:r>
              <a:rPr lang="ja-JP" altLang="en-US" sz="1200" dirty="0">
                <a:latin typeface="+mn-ea"/>
              </a:rPr>
              <a:t>、</a:t>
            </a:r>
            <a:endParaRPr lang="en-US" altLang="ja-JP" sz="1200" dirty="0">
              <a:latin typeface="+mn-ea"/>
            </a:endParaRPr>
          </a:p>
          <a:p>
            <a:r>
              <a:rPr lang="ja-JP" altLang="en-US" sz="1200" dirty="0">
                <a:latin typeface="+mn-ea"/>
              </a:rPr>
              <a:t>が大きなベースになっています。</a:t>
            </a:r>
            <a:endParaRPr lang="en-US" altLang="ja-JP" sz="1200" dirty="0">
              <a:latin typeface="+mn-ea"/>
            </a:endParaRPr>
          </a:p>
          <a:p>
            <a:r>
              <a:rPr lang="ja-JP" altLang="en-US" sz="1200" dirty="0">
                <a:latin typeface="+mn-ea"/>
              </a:rPr>
              <a:t>ロータリーは百年以上の歴史があり、研究者、実践者が、百家争鳴です。</a:t>
            </a:r>
            <a:endParaRPr lang="en-US" altLang="ja-JP" sz="1200" dirty="0">
              <a:latin typeface="+mn-ea"/>
            </a:endParaRPr>
          </a:p>
          <a:p>
            <a:r>
              <a:rPr lang="ja-JP" altLang="en-US" sz="1200" dirty="0">
                <a:latin typeface="+mn-ea"/>
              </a:rPr>
              <a:t>特に日本国内においては、職業奉仕こそがロータリーの根幹であるとして長い間盛んに議論がなされてきました。</a:t>
            </a:r>
            <a:endParaRPr lang="en-US" altLang="ja-JP" sz="1200" dirty="0">
              <a:latin typeface="+mn-ea"/>
            </a:endParaRPr>
          </a:p>
          <a:p>
            <a:r>
              <a:rPr lang="ja-JP" altLang="en-US" sz="1200" dirty="0">
                <a:latin typeface="+mn-ea"/>
              </a:rPr>
              <a:t>ここでは、現在国際ロータリーにおいてロータリーの根幹として考えられているのは何か、そして職業奉仕とは何かを考えていきたいと思います。</a:t>
            </a:r>
            <a:endParaRPr lang="en-US" altLang="ja-JP" sz="1200" dirty="0">
              <a:latin typeface="+mn-ea"/>
            </a:endParaRPr>
          </a:p>
          <a:p>
            <a:endParaRPr lang="en-US" altLang="ja-JP" sz="1200" dirty="0">
              <a:latin typeface="+mn-ea"/>
            </a:endParaRPr>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31393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3225" y="739775"/>
            <a:ext cx="5918200" cy="3330575"/>
          </a:xfrm>
        </p:spPr>
      </p:sp>
      <p:sp>
        <p:nvSpPr>
          <p:cNvPr id="3" name="ノート プレースホルダ 2"/>
          <p:cNvSpPr>
            <a:spLocks noGrp="1"/>
          </p:cNvSpPr>
          <p:nvPr>
            <p:ph type="body" idx="1"/>
          </p:nvPr>
        </p:nvSpPr>
        <p:spPr>
          <a:xfrm>
            <a:off x="403225" y="4533900"/>
            <a:ext cx="5918200" cy="4972050"/>
          </a:xfrm>
        </p:spPr>
        <p:txBody>
          <a:bodyPr>
            <a:noAutofit/>
          </a:bodyPr>
          <a:lstStyle/>
          <a:p>
            <a:r>
              <a:rPr lang="ja-JP" altLang="en-US" sz="1200" dirty="0">
                <a:effectLst/>
                <a:latin typeface="+mn-ea"/>
                <a:ea typeface="+mn-ea"/>
                <a:cs typeface="Times New Roman" panose="02020603050405020304" pitchFamily="18" charset="0"/>
              </a:rPr>
              <a:t>ではまず、なぜ</a:t>
            </a:r>
            <a:r>
              <a:rPr lang="ja-JP" altLang="ja-JP" sz="1200" dirty="0">
                <a:effectLst/>
                <a:latin typeface="+mn-ea"/>
                <a:ea typeface="+mn-ea"/>
                <a:cs typeface="Times New Roman" panose="02020603050405020304" pitchFamily="18" charset="0"/>
              </a:rPr>
              <a:t>職業奉仕の意味がわかりづらく感じられ</a:t>
            </a:r>
            <a:r>
              <a:rPr lang="ja-JP" altLang="en-US" sz="1200" dirty="0">
                <a:effectLst/>
                <a:latin typeface="+mn-ea"/>
                <a:ea typeface="+mn-ea"/>
                <a:cs typeface="Times New Roman" panose="02020603050405020304" pitchFamily="18" charset="0"/>
              </a:rPr>
              <a:t>るのかについてお話します。</a:t>
            </a:r>
            <a:endParaRPr lang="en-US" altLang="ja-JP" sz="1200" dirty="0">
              <a:effectLst/>
              <a:latin typeface="+mn-ea"/>
              <a:ea typeface="+mn-ea"/>
              <a:cs typeface="Times New Roman" panose="02020603050405020304" pitchFamily="18" charset="0"/>
            </a:endParaRPr>
          </a:p>
          <a:p>
            <a:r>
              <a:rPr lang="ja-JP" altLang="en-US" sz="1200" dirty="0">
                <a:effectLst/>
                <a:latin typeface="+mn-ea"/>
                <a:ea typeface="+mn-ea"/>
                <a:cs typeface="Times New Roman" panose="02020603050405020304" pitchFamily="18" charset="0"/>
              </a:rPr>
              <a:t>これは</a:t>
            </a:r>
            <a:r>
              <a:rPr lang="ja-JP" altLang="ja-JP" sz="1200" dirty="0">
                <a:effectLst/>
                <a:latin typeface="+mn-ea"/>
                <a:ea typeface="+mn-ea"/>
                <a:cs typeface="Times New Roman" panose="02020603050405020304" pitchFamily="18" charset="0"/>
              </a:rPr>
              <a:t>元々の英語で言うところの</a:t>
            </a:r>
            <a:r>
              <a:rPr lang="ja-JP" altLang="ja-JP" sz="1200" dirty="0">
                <a:effectLst/>
                <a:highlight>
                  <a:srgbClr val="FFFF00"/>
                </a:highlight>
                <a:latin typeface="+mn-ea"/>
                <a:ea typeface="+mn-ea"/>
                <a:cs typeface="Times New Roman" panose="02020603050405020304" pitchFamily="18" charset="0"/>
              </a:rPr>
              <a:t>「サーヴィス」と日本語訳の「奉仕」という言葉の概念の違い</a:t>
            </a:r>
            <a:r>
              <a:rPr lang="ja-JP" altLang="ja-JP" sz="1200" dirty="0">
                <a:effectLst/>
                <a:latin typeface="+mn-ea"/>
                <a:ea typeface="+mn-ea"/>
                <a:cs typeface="Times New Roman" panose="02020603050405020304" pitchFamily="18" charset="0"/>
              </a:rPr>
              <a:t>によるものであると思います。日本語で</a:t>
            </a:r>
            <a:r>
              <a:rPr lang="ja-JP" altLang="ja-JP" sz="1200" dirty="0">
                <a:effectLst/>
                <a:highlight>
                  <a:srgbClr val="FFFF00"/>
                </a:highlight>
                <a:latin typeface="+mn-ea"/>
                <a:ea typeface="+mn-ea"/>
                <a:cs typeface="Times New Roman" panose="02020603050405020304" pitchFamily="18" charset="0"/>
              </a:rPr>
              <a:t>「奉仕」というと「自分の利害に関係なく公共のために尽くすこと」</a:t>
            </a:r>
            <a:r>
              <a:rPr lang="ja-JP" altLang="ja-JP" sz="1200" dirty="0">
                <a:effectLst/>
                <a:latin typeface="+mn-ea"/>
                <a:ea typeface="+mn-ea"/>
                <a:cs typeface="Times New Roman" panose="02020603050405020304" pitchFamily="18" charset="0"/>
              </a:rPr>
              <a:t>というイメージですが、</a:t>
            </a:r>
            <a:r>
              <a:rPr lang="ja-JP" altLang="ja-JP" sz="1200" dirty="0">
                <a:effectLst/>
                <a:highlight>
                  <a:srgbClr val="FFFF00"/>
                </a:highlight>
                <a:latin typeface="+mn-ea"/>
                <a:ea typeface="+mn-ea"/>
                <a:cs typeface="Times New Roman" panose="02020603050405020304" pitchFamily="18" charset="0"/>
              </a:rPr>
              <a:t>英語の「サーヴィス」はもっと広い意味で、「他のもののためになる行為」</a:t>
            </a:r>
            <a:r>
              <a:rPr lang="ja-JP" altLang="ja-JP" sz="1200" dirty="0">
                <a:effectLst/>
                <a:latin typeface="+mn-ea"/>
                <a:ea typeface="+mn-ea"/>
                <a:cs typeface="Times New Roman" panose="02020603050405020304" pitchFamily="18" charset="0"/>
              </a:rPr>
              <a:t>を表し</a:t>
            </a:r>
            <a:r>
              <a:rPr lang="ja-JP" altLang="en-US" sz="1200" dirty="0">
                <a:effectLst/>
                <a:latin typeface="+mn-ea"/>
                <a:ea typeface="+mn-ea"/>
                <a:cs typeface="Times New Roman" panose="02020603050405020304" pitchFamily="18" charset="0"/>
              </a:rPr>
              <a:t>ており、自分の利益になることも含まれ</a:t>
            </a:r>
            <a:r>
              <a:rPr lang="ja-JP" altLang="ja-JP" sz="1200" dirty="0">
                <a:effectLst/>
                <a:latin typeface="+mn-ea"/>
                <a:ea typeface="+mn-ea"/>
                <a:cs typeface="Times New Roman" panose="02020603050405020304" pitchFamily="18" charset="0"/>
              </a:rPr>
              <a:t>ます。日本に初めてロータリークラブを設立した米山梅吉氏が、当初</a:t>
            </a:r>
            <a:r>
              <a:rPr lang="en-US" altLang="ja-JP" sz="1200" dirty="0">
                <a:effectLst/>
                <a:latin typeface="+mn-ea"/>
                <a:ea typeface="+mn-ea"/>
                <a:cs typeface="Times New Roman" panose="02020603050405020304" pitchFamily="18" charset="0"/>
              </a:rPr>
              <a:t>”service”</a:t>
            </a:r>
            <a:r>
              <a:rPr lang="ja-JP" altLang="ja-JP" sz="1200" dirty="0">
                <a:effectLst/>
                <a:latin typeface="+mn-ea"/>
                <a:ea typeface="+mn-ea"/>
                <a:cs typeface="Times New Roman" panose="02020603050405020304" pitchFamily="18" charset="0"/>
              </a:rPr>
              <a:t>を「奉仕」と訳した後に「サーヴィス」と改めたことからも、この概念の差が職業奉仕という言葉をわかりづらくしているという背景があったと想像できます。</a:t>
            </a:r>
            <a:endParaRPr lang="en-US" altLang="ja-JP" sz="1200" dirty="0">
              <a:latin typeface="+mn-ea"/>
              <a:ea typeface="+mn-ea"/>
            </a:endParaRPr>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63147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3225" y="720725"/>
            <a:ext cx="5918200" cy="3330575"/>
          </a:xfrm>
        </p:spPr>
      </p:sp>
      <p:sp>
        <p:nvSpPr>
          <p:cNvPr id="3" name="ノート プレースホルダ 2"/>
          <p:cNvSpPr>
            <a:spLocks noGrp="1"/>
          </p:cNvSpPr>
          <p:nvPr>
            <p:ph type="body" idx="1"/>
          </p:nvPr>
        </p:nvSpPr>
        <p:spPr>
          <a:xfrm>
            <a:off x="403224" y="4381500"/>
            <a:ext cx="5918201" cy="5124450"/>
          </a:xfrm>
        </p:spPr>
        <p:txBody>
          <a:bodyPr>
            <a:noAutofit/>
          </a:bodyPr>
          <a:lstStyle/>
          <a:p>
            <a:r>
              <a:rPr lang="ja-JP" altLang="en-US" sz="1200" dirty="0">
                <a:latin typeface="+mn-ea"/>
                <a:ea typeface="+mn-ea"/>
              </a:rPr>
              <a:t>つぎに、ロータリーの目的を考えてみます。</a:t>
            </a:r>
            <a:endParaRPr lang="en-US" altLang="ja-JP" sz="1200" dirty="0">
              <a:latin typeface="+mn-ea"/>
              <a:ea typeface="+mn-ea"/>
            </a:endParaRPr>
          </a:p>
          <a:p>
            <a:r>
              <a:rPr lang="ja-JP" altLang="en-US" sz="1200" dirty="0">
                <a:latin typeface="+mn-ea"/>
                <a:ea typeface="+mn-ea"/>
              </a:rPr>
              <a:t>「ロータリーの友」の表紙を開けたところに、「ロータリーとは」、と「ロータリの目的」「四つのテスト」が毎回出ています</a:t>
            </a:r>
            <a:endParaRPr lang="en-US" altLang="ja-JP" sz="1200" dirty="0">
              <a:latin typeface="+mn-ea"/>
              <a:ea typeface="+mn-ea"/>
            </a:endParaRPr>
          </a:p>
          <a:p>
            <a:r>
              <a:rPr lang="ja-JP" altLang="en-US" sz="1200" dirty="0">
                <a:highlight>
                  <a:srgbClr val="FFFF00"/>
                </a:highlight>
                <a:latin typeface="+mn-ea"/>
                <a:ea typeface="+mn-ea"/>
              </a:rPr>
              <a:t>ロータリーの目的は「意義ある事業の基礎として奉仕の理念を奨励し、これを育むことにある」</a:t>
            </a:r>
            <a:r>
              <a:rPr lang="ja-JP" altLang="en-US" sz="1200" dirty="0">
                <a:latin typeface="+mn-ea"/>
                <a:ea typeface="+mn-ea"/>
              </a:rPr>
              <a:t>とあります。</a:t>
            </a:r>
            <a:endParaRPr lang="en-US" altLang="ja-JP" sz="1200" dirty="0">
              <a:latin typeface="+mn-ea"/>
              <a:ea typeface="+mn-ea"/>
            </a:endParaRPr>
          </a:p>
          <a:p>
            <a:r>
              <a:rPr lang="ja-JP" altLang="en-US" sz="1200" dirty="0">
                <a:latin typeface="+mn-ea"/>
                <a:ea typeface="+mn-ea"/>
              </a:rPr>
              <a:t>では奉仕の理念とは、どのような意味でしょうか。残念ながら、その意味について明確に説明した文献はなかなか見つけられないと言われています。</a:t>
            </a:r>
            <a:endParaRPr lang="en-US" altLang="ja-JP" sz="1200" dirty="0">
              <a:latin typeface="+mn-ea"/>
              <a:ea typeface="+mn-ea"/>
            </a:endParaRPr>
          </a:p>
          <a:p>
            <a:r>
              <a:rPr lang="ja-JP" altLang="en-US" sz="1200" dirty="0">
                <a:latin typeface="+mn-ea"/>
                <a:ea typeface="+mn-ea"/>
              </a:rPr>
              <a:t>ここでは、第</a:t>
            </a:r>
            <a:r>
              <a:rPr lang="en-US" altLang="ja-JP" sz="1200" dirty="0">
                <a:latin typeface="+mn-ea"/>
                <a:ea typeface="+mn-ea"/>
              </a:rPr>
              <a:t>2840</a:t>
            </a:r>
            <a:r>
              <a:rPr lang="ja-JP" altLang="en-US" sz="1200" dirty="0">
                <a:latin typeface="+mn-ea"/>
                <a:ea typeface="+mn-ea"/>
              </a:rPr>
              <a:t>地区パストガバナーの本田博己氏が「ロータリー日本</a:t>
            </a:r>
            <a:r>
              <a:rPr lang="en-US" altLang="ja-JP" sz="1200" dirty="0">
                <a:latin typeface="+mn-ea"/>
                <a:ea typeface="+mn-ea"/>
              </a:rPr>
              <a:t>100</a:t>
            </a:r>
            <a:r>
              <a:rPr lang="ja-JP" altLang="en-US" sz="1200" dirty="0">
                <a:latin typeface="+mn-ea"/>
                <a:ea typeface="+mn-ea"/>
              </a:rPr>
              <a:t>年史」に寄稿した「</a:t>
            </a:r>
            <a:r>
              <a:rPr lang="en-US" altLang="ja-JP" sz="1200" dirty="0">
                <a:latin typeface="+mn-ea"/>
                <a:ea typeface="+mn-ea"/>
              </a:rPr>
              <a:t>『</a:t>
            </a:r>
            <a:r>
              <a:rPr lang="ja-JP" altLang="en-US" sz="1200" dirty="0">
                <a:latin typeface="+mn-ea"/>
                <a:ea typeface="+mn-ea"/>
              </a:rPr>
              <a:t>職業奉仕</a:t>
            </a:r>
            <a:r>
              <a:rPr lang="en-US" altLang="ja-JP" sz="1200" dirty="0">
                <a:latin typeface="+mn-ea"/>
                <a:ea typeface="+mn-ea"/>
              </a:rPr>
              <a:t>』</a:t>
            </a:r>
            <a:r>
              <a:rPr lang="ja-JP" altLang="en-US" sz="1200" dirty="0">
                <a:latin typeface="+mn-ea"/>
                <a:ea typeface="+mn-ea"/>
              </a:rPr>
              <a:t>から</a:t>
            </a:r>
            <a:r>
              <a:rPr lang="en-US" altLang="ja-JP" sz="1200" dirty="0">
                <a:latin typeface="+mn-ea"/>
                <a:ea typeface="+mn-ea"/>
              </a:rPr>
              <a:t>『</a:t>
            </a:r>
            <a:r>
              <a:rPr lang="ja-JP" altLang="en-US" sz="1200" dirty="0">
                <a:latin typeface="+mn-ea"/>
                <a:ea typeface="+mn-ea"/>
              </a:rPr>
              <a:t>奉仕の理念</a:t>
            </a:r>
            <a:r>
              <a:rPr lang="en-US" altLang="ja-JP" sz="1200" dirty="0">
                <a:latin typeface="+mn-ea"/>
                <a:ea typeface="+mn-ea"/>
              </a:rPr>
              <a:t>』</a:t>
            </a:r>
            <a:r>
              <a:rPr lang="ja-JP" altLang="en-US" sz="1200" dirty="0">
                <a:latin typeface="+mn-ea"/>
                <a:ea typeface="+mn-ea"/>
              </a:rPr>
              <a:t>へ」に分かりやすい説明が載っていたのでご紹介させていただきます。</a:t>
            </a:r>
            <a:r>
              <a:rPr lang="ja-JP" altLang="en-US" sz="1200" dirty="0">
                <a:highlight>
                  <a:srgbClr val="FFFF00"/>
                </a:highlight>
                <a:latin typeface="+mn-ea"/>
                <a:ea typeface="+mn-ea"/>
              </a:rPr>
              <a:t>奉仕の理念とは、「世のため人のために自分が持っている能力を全力で心をこめて捧げること、そうした利他の精神が自分の幸せにつながる、そして自分を活かす道である」</a:t>
            </a:r>
            <a:r>
              <a:rPr lang="ja-JP" altLang="en-US" sz="1200" dirty="0">
                <a:latin typeface="+mn-ea"/>
                <a:ea typeface="+mn-ea"/>
              </a:rPr>
              <a:t>、これこそがロータリーの根幹です。</a:t>
            </a:r>
            <a:endParaRPr lang="en-US" altLang="ja-JP" sz="1200" dirty="0">
              <a:latin typeface="+mn-ea"/>
              <a:ea typeface="+mn-ea"/>
            </a:endParaRPr>
          </a:p>
          <a:p>
            <a:r>
              <a:rPr lang="ja-JP" altLang="en-US" sz="1200" dirty="0">
                <a:latin typeface="+mn-ea"/>
                <a:ea typeface="+mn-ea"/>
              </a:rPr>
              <a:t>そして具体的な奨励事項が４つ挙げられていますが、ここでは職業奉仕と関連の深い</a:t>
            </a:r>
            <a:r>
              <a:rPr lang="ja-JP" altLang="en-US" sz="1200" dirty="0">
                <a:highlight>
                  <a:srgbClr val="FFFF00"/>
                </a:highlight>
                <a:latin typeface="+mn-ea"/>
                <a:ea typeface="+mn-ea"/>
              </a:rPr>
              <a:t>第２項</a:t>
            </a:r>
            <a:r>
              <a:rPr lang="ja-JP" altLang="en-US" sz="1200" dirty="0">
                <a:latin typeface="+mn-ea"/>
                <a:ea typeface="+mn-ea"/>
              </a:rPr>
              <a:t>のみをスライドに載せております。</a:t>
            </a:r>
            <a:endParaRPr lang="en-US" altLang="ja-JP" sz="1200" dirty="0">
              <a:latin typeface="+mn-ea"/>
              <a:ea typeface="+mn-ea"/>
            </a:endParaRPr>
          </a:p>
          <a:p>
            <a:r>
              <a:rPr lang="ja-JP" altLang="en-US" sz="1200" dirty="0">
                <a:latin typeface="+mn-ea"/>
                <a:ea typeface="+mn-ea"/>
              </a:rPr>
              <a:t>第２項は言い回しに多少の違いはありますがほとんど標準ロータリー定款の前段部分と同じことが述べられており、職業奉仕の観念的な部分を示していると考えられます。</a:t>
            </a:r>
            <a:endParaRPr lang="en-US" altLang="ja-JP" sz="1200" dirty="0">
              <a:latin typeface="+mn-ea"/>
              <a:ea typeface="+mn-ea"/>
            </a:endParaRPr>
          </a:p>
          <a:p>
            <a:r>
              <a:rPr lang="ja-JP" altLang="en-US" sz="1200" dirty="0">
                <a:latin typeface="+mn-ea"/>
                <a:ea typeface="+mn-ea"/>
              </a:rPr>
              <a:t>このロータリーの目的を俯瞰的に整理すると、まずロータリーの根幹にあるのは奉仕の理念、そしてそれを奨励し育むために、ひとつには職業の高潔性を保ち続けるよう努力することが求められており、それが職業奉仕の考え方のもとになっております。</a:t>
            </a:r>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08193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3225" y="739775"/>
            <a:ext cx="5918200" cy="3330575"/>
          </a:xfrm>
        </p:spPr>
      </p:sp>
      <p:sp>
        <p:nvSpPr>
          <p:cNvPr id="3" name="ノート プレースホルダ 2"/>
          <p:cNvSpPr>
            <a:spLocks noGrp="1"/>
          </p:cNvSpPr>
          <p:nvPr>
            <p:ph type="body" idx="1"/>
          </p:nvPr>
        </p:nvSpPr>
        <p:spPr>
          <a:xfrm>
            <a:off x="403224" y="4457700"/>
            <a:ext cx="5918199" cy="5048250"/>
          </a:xfrm>
        </p:spPr>
        <p:txBody>
          <a:bodyPr>
            <a:noAutofit/>
          </a:bodyPr>
          <a:lstStyle/>
          <a:p>
            <a:r>
              <a:rPr lang="ja-JP" altLang="en-US" sz="1200" dirty="0">
                <a:solidFill>
                  <a:schemeClr val="tx1"/>
                </a:solidFill>
                <a:latin typeface="+mn-ea"/>
                <a:ea typeface="+mn-ea"/>
              </a:rPr>
              <a:t>奉仕の理念についてより深く知るために、ロータリーの二つの標語についてお話します。</a:t>
            </a:r>
            <a:endParaRPr lang="en-US" altLang="ja-JP" sz="12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n-ea"/>
                <a:ea typeface="+mn-ea"/>
              </a:rPr>
              <a:t>ロータリーは発足当初、会員同士の相互扶助を目的とした団体でしたが、この二つの標語に表れている</a:t>
            </a:r>
            <a:r>
              <a:rPr lang="en-US" altLang="ja-JP" sz="1200" dirty="0">
                <a:solidFill>
                  <a:schemeClr val="tx1"/>
                </a:solidFill>
                <a:latin typeface="+mn-ea"/>
                <a:ea typeface="+mn-ea"/>
              </a:rPr>
              <a:t>Service</a:t>
            </a:r>
            <a:r>
              <a:rPr lang="ja-JP" altLang="en-US" sz="1200" dirty="0">
                <a:solidFill>
                  <a:schemeClr val="tx1"/>
                </a:solidFill>
                <a:latin typeface="+mn-ea"/>
                <a:ea typeface="+mn-ea"/>
              </a:rPr>
              <a:t>という観念が導入されたことにより、会員同士のためだけではなく広く一般に役に立つことをする団体となり、その精神が奉仕の理念として今も受け継がれています。</a:t>
            </a:r>
            <a:endParaRPr lang="en-US" altLang="ja-JP" sz="120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n-ea"/>
                <a:ea typeface="+mn-ea"/>
              </a:rPr>
              <a:t>二つの標語については皆様もよくご存知のところかと思いますが、それぞれ簡単にご説明させていただきます。</a:t>
            </a:r>
            <a:endParaRPr lang="en-US" altLang="ja-JP" sz="1200" dirty="0">
              <a:solidFill>
                <a:schemeClr val="tx1"/>
              </a:solidFill>
              <a:latin typeface="+mn-ea"/>
              <a:ea typeface="+mn-ea"/>
            </a:endParaRPr>
          </a:p>
          <a:p>
            <a:r>
              <a:rPr lang="ja-JP" altLang="en-US" sz="1200" dirty="0">
                <a:solidFill>
                  <a:schemeClr val="tx1"/>
                </a:solidFill>
                <a:latin typeface="+mn-ea"/>
                <a:ea typeface="+mn-ea"/>
              </a:rPr>
              <a:t>まず</a:t>
            </a:r>
            <a:r>
              <a:rPr lang="ja-JP" altLang="en-US" sz="1200" dirty="0">
                <a:solidFill>
                  <a:schemeClr val="tx1"/>
                </a:solidFill>
                <a:highlight>
                  <a:srgbClr val="FFFF00"/>
                </a:highlight>
                <a:latin typeface="+mn-ea"/>
                <a:ea typeface="+mn-ea"/>
              </a:rPr>
              <a:t>第一標語である「超我の奉仕」（</a:t>
            </a:r>
            <a:r>
              <a:rPr kumimoji="1" lang="en-US" altLang="ja-JP" sz="1200" dirty="0">
                <a:solidFill>
                  <a:schemeClr val="tx1"/>
                </a:solidFill>
                <a:highlight>
                  <a:srgbClr val="FFFF00"/>
                </a:highlight>
                <a:latin typeface="+mn-ea"/>
                <a:ea typeface="+mn-ea"/>
              </a:rPr>
              <a:t>Service Above Self</a:t>
            </a:r>
            <a:r>
              <a:rPr kumimoji="1" lang="ja-JP" altLang="en-US" sz="1200" dirty="0">
                <a:solidFill>
                  <a:schemeClr val="tx1"/>
                </a:solidFill>
                <a:highlight>
                  <a:srgbClr val="FFFF00"/>
                </a:highlight>
                <a:latin typeface="+mn-ea"/>
                <a:ea typeface="+mn-ea"/>
              </a:rPr>
              <a:t>）</a:t>
            </a:r>
            <a:r>
              <a:rPr kumimoji="1" lang="ja-JP" altLang="en-US" sz="1200" dirty="0">
                <a:solidFill>
                  <a:schemeClr val="tx1"/>
                </a:solidFill>
                <a:latin typeface="+mn-ea"/>
                <a:ea typeface="+mn-ea"/>
              </a:rPr>
              <a:t>は、わかりやすく言えば自分の利益よりも他者へのサービスを優先しようということです。この言葉は利己的でないロータリーの奉仕の理念を最もよく表しているとの理由で、</a:t>
            </a:r>
            <a:r>
              <a:rPr kumimoji="1" lang="en-US" altLang="ja-JP" sz="1200" dirty="0">
                <a:solidFill>
                  <a:schemeClr val="tx1"/>
                </a:solidFill>
                <a:latin typeface="+mn-ea"/>
                <a:ea typeface="+mn-ea"/>
              </a:rPr>
              <a:t>1989</a:t>
            </a:r>
            <a:r>
              <a:rPr kumimoji="1" lang="ja-JP" altLang="en-US" sz="1200" dirty="0">
                <a:solidFill>
                  <a:schemeClr val="tx1"/>
                </a:solidFill>
                <a:latin typeface="+mn-ea"/>
                <a:ea typeface="+mn-ea"/>
              </a:rPr>
              <a:t>年に第一標語として採択されました。</a:t>
            </a:r>
            <a:endParaRPr kumimoji="1" lang="en-US" altLang="ja-JP" sz="1200" dirty="0">
              <a:solidFill>
                <a:schemeClr val="tx1"/>
              </a:solidFill>
              <a:latin typeface="+mn-ea"/>
              <a:ea typeface="+mn-ea"/>
            </a:endParaRPr>
          </a:p>
          <a:p>
            <a:r>
              <a:rPr lang="ja-JP" altLang="en-US" sz="1200" dirty="0">
                <a:solidFill>
                  <a:schemeClr val="tx1"/>
                </a:solidFill>
                <a:highlight>
                  <a:srgbClr val="FFFF00"/>
                </a:highlight>
                <a:latin typeface="+mn-ea"/>
                <a:ea typeface="+mn-ea"/>
              </a:rPr>
              <a:t>第二標語の「最もよく奉仕する者、最も多く報いられる」（</a:t>
            </a:r>
            <a:r>
              <a:rPr kumimoji="1" lang="en-US" altLang="ja-JP" sz="1200" dirty="0">
                <a:solidFill>
                  <a:schemeClr val="tx1"/>
                </a:solidFill>
                <a:highlight>
                  <a:srgbClr val="FFFF00"/>
                </a:highlight>
                <a:latin typeface="+mn-ea"/>
                <a:ea typeface="+mn-ea"/>
              </a:rPr>
              <a:t>One Profits Most Who Serves Best</a:t>
            </a:r>
            <a:r>
              <a:rPr kumimoji="1" lang="ja-JP" altLang="en-US" sz="1200" dirty="0">
                <a:solidFill>
                  <a:schemeClr val="tx1"/>
                </a:solidFill>
                <a:highlight>
                  <a:srgbClr val="FFFF00"/>
                </a:highlight>
                <a:latin typeface="+mn-ea"/>
                <a:ea typeface="+mn-ea"/>
              </a:rPr>
              <a:t>）</a:t>
            </a:r>
            <a:r>
              <a:rPr kumimoji="1" lang="ja-JP" altLang="en-US" sz="1200" dirty="0">
                <a:solidFill>
                  <a:schemeClr val="tx1"/>
                </a:solidFill>
                <a:latin typeface="+mn-ea"/>
                <a:ea typeface="+mn-ea"/>
              </a:rPr>
              <a:t>は、当初、</a:t>
            </a:r>
            <a:r>
              <a:rPr kumimoji="1" lang="ja-JP" altLang="en-US" sz="1200" dirty="0">
                <a:solidFill>
                  <a:schemeClr val="tx1"/>
                </a:solidFill>
                <a:highlight>
                  <a:srgbClr val="FFFF00"/>
                </a:highlight>
                <a:latin typeface="+mn-ea"/>
                <a:ea typeface="+mn-ea"/>
              </a:rPr>
              <a:t>「最もよく仲間たちに奉仕する者、最も多く報いられる」（</a:t>
            </a:r>
            <a:r>
              <a:rPr kumimoji="1" lang="en-US" altLang="ja-JP" sz="1200" dirty="0">
                <a:solidFill>
                  <a:schemeClr val="tx1"/>
                </a:solidFill>
                <a:highlight>
                  <a:srgbClr val="FFFF00"/>
                </a:highlight>
                <a:latin typeface="+mn-ea"/>
                <a:ea typeface="+mn-ea"/>
              </a:rPr>
              <a:t>He Profits Most Who Serves His Fellows Best</a:t>
            </a:r>
            <a:r>
              <a:rPr kumimoji="1" lang="ja-JP" altLang="en-US" sz="1200" dirty="0">
                <a:solidFill>
                  <a:schemeClr val="tx1"/>
                </a:solidFill>
                <a:highlight>
                  <a:srgbClr val="FFFF00"/>
                </a:highlight>
                <a:latin typeface="+mn-ea"/>
                <a:ea typeface="+mn-ea"/>
              </a:rPr>
              <a:t>）</a:t>
            </a:r>
            <a:r>
              <a:rPr kumimoji="1" lang="ja-JP" altLang="en-US" sz="1200" dirty="0">
                <a:solidFill>
                  <a:schemeClr val="tx1"/>
                </a:solidFill>
                <a:latin typeface="+mn-ea"/>
                <a:ea typeface="+mn-ea"/>
              </a:rPr>
              <a:t>でしたが、仲間たち（</a:t>
            </a:r>
            <a:r>
              <a:rPr kumimoji="1" lang="en-US" altLang="ja-JP" sz="1200" dirty="0">
                <a:solidFill>
                  <a:schemeClr val="tx1"/>
                </a:solidFill>
                <a:latin typeface="+mn-ea"/>
                <a:ea typeface="+mn-ea"/>
              </a:rPr>
              <a:t>His Fellows</a:t>
            </a:r>
            <a:r>
              <a:rPr kumimoji="1" lang="ja-JP" altLang="en-US" sz="1200" dirty="0">
                <a:solidFill>
                  <a:schemeClr val="tx1"/>
                </a:solidFill>
                <a:latin typeface="+mn-ea"/>
                <a:ea typeface="+mn-ea"/>
              </a:rPr>
              <a:t>）という言葉が省かれ、標語として承認されました。このことは、ロータリーが相互扶助を目的とした団体から、広く一般に奉仕する団体へ変化していったことを象徴していると言えるでしょう。</a:t>
            </a:r>
            <a:r>
              <a:rPr kumimoji="1" lang="en-US" altLang="ja-JP" sz="1200" dirty="0">
                <a:solidFill>
                  <a:schemeClr val="tx1"/>
                </a:solidFill>
                <a:latin typeface="+mn-ea"/>
                <a:ea typeface="+mn-ea"/>
              </a:rPr>
              <a:t>2010</a:t>
            </a:r>
            <a:r>
              <a:rPr kumimoji="1" lang="ja-JP" altLang="en-US" sz="1200" dirty="0">
                <a:solidFill>
                  <a:schemeClr val="tx1"/>
                </a:solidFill>
                <a:latin typeface="+mn-ea"/>
                <a:ea typeface="+mn-ea"/>
              </a:rPr>
              <a:t>年には主語がＨｅからＯｎｅに修正され（これはおそらく男女平等や多様性に対応するため、男性のみを示すような印象を与えるＨｅからより抽象的なＯｎｅに変更されたものと考えられる）、現在の形となりました。</a:t>
            </a:r>
            <a:endParaRPr kumimoji="1" lang="en-US" altLang="ja-JP" sz="1200" dirty="0">
              <a:solidFill>
                <a:schemeClr val="tx1"/>
              </a:solidFill>
              <a:latin typeface="+mn-ea"/>
              <a:ea typeface="+mn-ea"/>
            </a:endParaRPr>
          </a:p>
          <a:p>
            <a:endParaRPr lang="en-US" altLang="ja-JP" sz="1200" dirty="0">
              <a:solidFill>
                <a:schemeClr val="tx1"/>
              </a:solidFill>
              <a:latin typeface="+mn-ea"/>
              <a:ea typeface="+mn-ea"/>
            </a:endParaRPr>
          </a:p>
          <a:p>
            <a:r>
              <a:rPr lang="ja-JP" altLang="en-US" sz="1200" dirty="0">
                <a:solidFill>
                  <a:schemeClr val="tx1"/>
                </a:solidFill>
                <a:latin typeface="+mn-ea"/>
                <a:ea typeface="+mn-ea"/>
              </a:rPr>
              <a:t>この二つの標語は、次に紹介する決議</a:t>
            </a:r>
            <a:r>
              <a:rPr lang="en-US" altLang="ja-JP" sz="1200" dirty="0">
                <a:solidFill>
                  <a:schemeClr val="tx1"/>
                </a:solidFill>
                <a:latin typeface="+mn-ea"/>
                <a:ea typeface="+mn-ea"/>
              </a:rPr>
              <a:t>23‐34</a:t>
            </a:r>
            <a:r>
              <a:rPr lang="ja-JP" altLang="en-US" sz="1200" dirty="0">
                <a:solidFill>
                  <a:schemeClr val="tx1"/>
                </a:solidFill>
                <a:latin typeface="+mn-ea"/>
                <a:ea typeface="+mn-ea"/>
              </a:rPr>
              <a:t>の第一条を見ていただくとわかるとおり、二つで一つの理念をうたっていると考えられています。</a:t>
            </a:r>
            <a:endParaRPr lang="en-US" altLang="ja-JP" sz="1200" dirty="0">
              <a:solidFill>
                <a:schemeClr val="tx1"/>
              </a:solidFill>
              <a:latin typeface="+mn-ea"/>
              <a:ea typeface="+mn-ea"/>
            </a:endParaRPr>
          </a:p>
          <a:p>
            <a:endParaRPr lang="ja-JP" altLang="en-US" sz="1200" dirty="0"/>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60709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304800"/>
            <a:ext cx="5916613" cy="3328988"/>
          </a:xfrm>
        </p:spPr>
      </p:sp>
      <p:sp>
        <p:nvSpPr>
          <p:cNvPr id="3" name="ノート プレースホルダー 2"/>
          <p:cNvSpPr>
            <a:spLocks noGrp="1"/>
          </p:cNvSpPr>
          <p:nvPr>
            <p:ph type="body" idx="1"/>
          </p:nvPr>
        </p:nvSpPr>
        <p:spPr/>
        <p:txBody>
          <a:bodyPr/>
          <a:lstStyle/>
          <a:p>
            <a:r>
              <a:rPr kumimoji="1" lang="ja-JP" altLang="en-US" dirty="0">
                <a:latin typeface="+mn-ea"/>
                <a:ea typeface="+mn-ea"/>
              </a:rPr>
              <a:t>スライドの色掛けになっている部分が、</a:t>
            </a:r>
            <a:r>
              <a:rPr kumimoji="1" lang="en-US" altLang="ja-JP" dirty="0">
                <a:highlight>
                  <a:srgbClr val="FFFF00"/>
                </a:highlight>
                <a:latin typeface="+mn-ea"/>
                <a:ea typeface="+mn-ea"/>
              </a:rPr>
              <a:t>1923</a:t>
            </a:r>
            <a:r>
              <a:rPr kumimoji="1" lang="ja-JP" altLang="en-US" dirty="0">
                <a:highlight>
                  <a:srgbClr val="FFFF00"/>
                </a:highlight>
                <a:latin typeface="+mn-ea"/>
                <a:ea typeface="+mn-ea"/>
              </a:rPr>
              <a:t>年</a:t>
            </a:r>
            <a:r>
              <a:rPr kumimoji="1" lang="ja-JP" altLang="en-US" dirty="0">
                <a:latin typeface="+mn-ea"/>
                <a:ea typeface="+mn-ea"/>
              </a:rPr>
              <a:t>の国際大会で採択された</a:t>
            </a:r>
            <a:r>
              <a:rPr kumimoji="1" lang="ja-JP" altLang="en-US" dirty="0">
                <a:highlight>
                  <a:srgbClr val="FFFF00"/>
                </a:highlight>
                <a:latin typeface="+mn-ea"/>
                <a:ea typeface="+mn-ea"/>
              </a:rPr>
              <a:t>決議</a:t>
            </a:r>
            <a:r>
              <a:rPr kumimoji="1" lang="en-US" altLang="ja-JP" dirty="0">
                <a:highlight>
                  <a:srgbClr val="FFFF00"/>
                </a:highlight>
                <a:latin typeface="+mn-ea"/>
                <a:ea typeface="+mn-ea"/>
              </a:rPr>
              <a:t>23</a:t>
            </a:r>
            <a:r>
              <a:rPr kumimoji="1" lang="ja-JP" altLang="en-US" dirty="0">
                <a:highlight>
                  <a:srgbClr val="FFFF00"/>
                </a:highlight>
                <a:latin typeface="+mn-ea"/>
                <a:ea typeface="+mn-ea"/>
              </a:rPr>
              <a:t>－</a:t>
            </a:r>
            <a:r>
              <a:rPr kumimoji="1" lang="en-US" altLang="ja-JP" dirty="0">
                <a:highlight>
                  <a:srgbClr val="FFFF00"/>
                </a:highlight>
                <a:latin typeface="+mn-ea"/>
                <a:ea typeface="+mn-ea"/>
              </a:rPr>
              <a:t>34</a:t>
            </a:r>
            <a:r>
              <a:rPr kumimoji="1" lang="ja-JP" altLang="en-US" dirty="0">
                <a:highlight>
                  <a:srgbClr val="FFFF00"/>
                </a:highlight>
                <a:latin typeface="+mn-ea"/>
                <a:ea typeface="+mn-ea"/>
              </a:rPr>
              <a:t>の第一条</a:t>
            </a:r>
            <a:r>
              <a:rPr kumimoji="1" lang="ja-JP" altLang="en-US" dirty="0">
                <a:latin typeface="+mn-ea"/>
                <a:ea typeface="+mn-ea"/>
              </a:rPr>
              <a:t>です。</a:t>
            </a:r>
            <a:endParaRPr kumimoji="1" lang="en-US" altLang="ja-JP" dirty="0">
              <a:latin typeface="+mn-ea"/>
              <a:ea typeface="+mn-ea"/>
            </a:endParaRPr>
          </a:p>
          <a:p>
            <a:r>
              <a:rPr kumimoji="1" lang="ja-JP" altLang="en-US" dirty="0">
                <a:latin typeface="+mn-ea"/>
                <a:ea typeface="+mn-ea"/>
              </a:rPr>
              <a:t>後段には二つの標語がセットで示されており、特に第一標語を哲学、つまり精神的な考え方としてとらえ、その具体的手法として第二標語が挙げられています。</a:t>
            </a:r>
            <a:endParaRPr kumimoji="1" lang="en-US" altLang="ja-JP" dirty="0">
              <a:latin typeface="+mn-ea"/>
              <a:ea typeface="+mn-ea"/>
            </a:endParaRPr>
          </a:p>
          <a:p>
            <a:r>
              <a:rPr kumimoji="1" lang="ja-JP" altLang="en-US" dirty="0">
                <a:latin typeface="+mn-ea"/>
                <a:ea typeface="+mn-ea"/>
              </a:rPr>
              <a:t>これを踏まえて二つの標語についてかみ砕いた言い方をすると、</a:t>
            </a:r>
            <a:endParaRPr kumimoji="1" lang="en-US" altLang="ja-JP" dirty="0">
              <a:latin typeface="+mn-ea"/>
              <a:ea typeface="+mn-ea"/>
            </a:endParaRPr>
          </a:p>
          <a:p>
            <a:r>
              <a:rPr kumimoji="1" lang="ja-JP" altLang="en-US" dirty="0">
                <a:highlight>
                  <a:srgbClr val="FFFF00"/>
                </a:highlight>
                <a:latin typeface="+mn-ea"/>
                <a:ea typeface="+mn-ea"/>
              </a:rPr>
              <a:t>「相手に対するサービスを自己の利益や都合より優先させよう</a:t>
            </a:r>
            <a:r>
              <a:rPr kumimoji="1" lang="ja-JP" altLang="en-US" dirty="0">
                <a:latin typeface="+mn-ea"/>
                <a:ea typeface="+mn-ea"/>
              </a:rPr>
              <a:t>。利益はサービスの結果である。</a:t>
            </a:r>
            <a:r>
              <a:rPr kumimoji="1" lang="ja-JP" altLang="en-US" dirty="0">
                <a:highlight>
                  <a:srgbClr val="FFFF00"/>
                </a:highlight>
                <a:latin typeface="+mn-ea"/>
                <a:ea typeface="+mn-ea"/>
              </a:rPr>
              <a:t>相手のために最善のサービスをすれば、結果として最大の利益が得られる」と</a:t>
            </a:r>
            <a:r>
              <a:rPr kumimoji="1" lang="ja-JP" altLang="en-US" dirty="0">
                <a:latin typeface="+mn-ea"/>
                <a:ea typeface="+mn-ea"/>
              </a:rPr>
              <a:t>いうことです。</a:t>
            </a:r>
            <a:endParaRPr kumimoji="1" lang="en-US" altLang="ja-JP" dirty="0">
              <a:latin typeface="+mn-ea"/>
              <a:ea typeface="+mn-ea"/>
            </a:endParaRPr>
          </a:p>
          <a:p>
            <a:r>
              <a:rPr kumimoji="1" lang="ja-JP" altLang="en-US" dirty="0">
                <a:latin typeface="+mn-ea"/>
                <a:ea typeface="+mn-ea"/>
              </a:rPr>
              <a:t>これは決して自分の利益を求めて奉仕するという「功利主義」的な思想ではなく、他者に奉仕すること自体を目的とする「利他主義」の思想であり、奉仕の理念の核心であると言えます。</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B7AF22-679C-4285-83E9-30C5C296524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713256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3225" y="758825"/>
            <a:ext cx="5918200" cy="3330575"/>
          </a:xfrm>
        </p:spPr>
      </p:sp>
      <p:sp>
        <p:nvSpPr>
          <p:cNvPr id="3" name="ノート プレースホルダ 2"/>
          <p:cNvSpPr>
            <a:spLocks noGrp="1"/>
          </p:cNvSpPr>
          <p:nvPr>
            <p:ph type="body" idx="1"/>
          </p:nvPr>
        </p:nvSpPr>
        <p:spPr>
          <a:xfrm>
            <a:off x="403225" y="4381500"/>
            <a:ext cx="5918200" cy="5124450"/>
          </a:xfrm>
        </p:spPr>
        <p:txBody>
          <a:bodyPr>
            <a:noAutofit/>
          </a:bodyPr>
          <a:lstStyle/>
          <a:p>
            <a:r>
              <a:rPr lang="ja-JP" altLang="en-US" sz="1200" dirty="0">
                <a:latin typeface="+mn-ea"/>
                <a:ea typeface="+mn-ea"/>
              </a:rPr>
              <a:t>次に、</a:t>
            </a:r>
            <a:r>
              <a:rPr lang="en-US" altLang="ja-JP" sz="1200" dirty="0">
                <a:highlight>
                  <a:srgbClr val="FFFF00"/>
                </a:highlight>
                <a:latin typeface="+mn-ea"/>
                <a:ea typeface="+mn-ea"/>
              </a:rPr>
              <a:t>1989</a:t>
            </a:r>
            <a:r>
              <a:rPr lang="ja-JP" altLang="en-US" sz="1200" dirty="0">
                <a:highlight>
                  <a:srgbClr val="FFFF00"/>
                </a:highlight>
                <a:latin typeface="+mn-ea"/>
                <a:ea typeface="+mn-ea"/>
              </a:rPr>
              <a:t>年に採択された職業宣言</a:t>
            </a:r>
            <a:r>
              <a:rPr lang="ja-JP" altLang="en-US" sz="1200" dirty="0">
                <a:latin typeface="+mn-ea"/>
                <a:ea typeface="+mn-ea"/>
              </a:rPr>
              <a:t>です。</a:t>
            </a:r>
            <a:endParaRPr lang="en-US" altLang="ja-JP" sz="1200" dirty="0">
              <a:latin typeface="+mn-ea"/>
              <a:ea typeface="+mn-ea"/>
            </a:endParaRPr>
          </a:p>
          <a:p>
            <a:r>
              <a:rPr lang="ja-JP" altLang="en-US" sz="1200" dirty="0">
                <a:latin typeface="+mn-ea"/>
                <a:ea typeface="+mn-ea"/>
              </a:rPr>
              <a:t>職業宣言のベースとなった</a:t>
            </a:r>
            <a:r>
              <a:rPr lang="en-US" altLang="ja-JP" sz="1200" dirty="0">
                <a:latin typeface="+mn-ea"/>
                <a:ea typeface="+mn-ea"/>
              </a:rPr>
              <a:t>1915</a:t>
            </a:r>
            <a:r>
              <a:rPr lang="ja-JP" altLang="en-US" sz="1200" dirty="0">
                <a:latin typeface="+mn-ea"/>
                <a:ea typeface="+mn-ea"/>
              </a:rPr>
              <a:t>年の倫理訓では、黄金律（自分のしてほしい事を他のひとにもせよ）が入っていましたが、これでは、宗教色が有るというので１９５１年に全て消されましたが、１９８９年に職業宣言として復活しました。</a:t>
            </a:r>
            <a:endParaRPr lang="en-US" altLang="ja-JP" sz="1200" dirty="0">
              <a:latin typeface="+mn-ea"/>
              <a:ea typeface="+mn-ea"/>
            </a:endParaRPr>
          </a:p>
          <a:p>
            <a:r>
              <a:rPr lang="ja-JP" altLang="en-US" sz="1200" dirty="0">
                <a:latin typeface="+mn-ea"/>
                <a:ea typeface="+mn-ea"/>
              </a:rPr>
              <a:t>サービスの考え方と表裏一体のもので、手続要覧、ロータリー百科事典に乗っています。</a:t>
            </a:r>
            <a:endParaRPr lang="en-US" altLang="ja-JP" sz="1200" dirty="0">
              <a:latin typeface="+mn-ea"/>
              <a:ea typeface="+mn-ea"/>
            </a:endParaRPr>
          </a:p>
          <a:p>
            <a:r>
              <a:rPr lang="ja-JP" altLang="en-US" sz="1200" dirty="0">
                <a:latin typeface="+mn-ea"/>
                <a:ea typeface="+mn-ea"/>
              </a:rPr>
              <a:t>この職業宣言は、あらゆる職業において高度の道徳的水準を推進し、その価値を認め、職業を奉仕の機会として社会のニーズに役立てるよう私たちロータリアンに厳しく求めたものです。</a:t>
            </a:r>
            <a:endParaRPr lang="en-US" altLang="ja-JP" sz="1200" dirty="0">
              <a:latin typeface="+mn-ea"/>
              <a:ea typeface="+mn-ea"/>
            </a:endParaRPr>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68023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9575" y="304800"/>
            <a:ext cx="5916613" cy="3328988"/>
          </a:xfrm>
        </p:spPr>
      </p:sp>
      <p:sp>
        <p:nvSpPr>
          <p:cNvPr id="3" name="ノート プレースホルダー 2"/>
          <p:cNvSpPr>
            <a:spLocks noGrp="1"/>
          </p:cNvSpPr>
          <p:nvPr>
            <p:ph type="body" idx="1"/>
          </p:nvPr>
        </p:nvSpPr>
        <p:spPr/>
        <p:txBody>
          <a:bodyPr/>
          <a:lstStyle/>
          <a:p>
            <a:pPr algn="l"/>
            <a:r>
              <a:rPr kumimoji="1" lang="ja-JP" altLang="en-US" dirty="0">
                <a:highlight>
                  <a:srgbClr val="FFFF00"/>
                </a:highlight>
                <a:latin typeface="+mn-ea"/>
                <a:ea typeface="+mn-ea"/>
              </a:rPr>
              <a:t>次に、四つのテスト</a:t>
            </a:r>
            <a:r>
              <a:rPr kumimoji="1" lang="ja-JP" altLang="en-US" dirty="0">
                <a:latin typeface="+mn-ea"/>
                <a:ea typeface="+mn-ea"/>
              </a:rPr>
              <a:t>についてです。</a:t>
            </a:r>
            <a:endParaRPr kumimoji="1" lang="en-US" altLang="ja-JP" dirty="0">
              <a:latin typeface="+mn-ea"/>
              <a:ea typeface="+mn-ea"/>
            </a:endParaRPr>
          </a:p>
          <a:p>
            <a:pPr algn="l"/>
            <a:r>
              <a:rPr kumimoji="1" lang="ja-JP" altLang="en-US" dirty="0">
                <a:latin typeface="+mn-ea"/>
                <a:ea typeface="+mn-ea"/>
              </a:rPr>
              <a:t>四つのテストは、</a:t>
            </a:r>
            <a:r>
              <a:rPr kumimoji="1" lang="en-US" altLang="ja-JP" dirty="0">
                <a:latin typeface="+mn-ea"/>
                <a:ea typeface="+mn-ea"/>
              </a:rPr>
              <a:t>1932</a:t>
            </a:r>
            <a:r>
              <a:rPr kumimoji="1" lang="ja-JP" altLang="en-US" dirty="0">
                <a:latin typeface="+mn-ea"/>
                <a:ea typeface="+mn-ea"/>
              </a:rPr>
              <a:t>年、世界恐慌の時代にハーバード・</a:t>
            </a:r>
            <a:r>
              <a:rPr kumimoji="1" lang="en-US" altLang="ja-JP" dirty="0">
                <a:latin typeface="+mn-ea"/>
                <a:ea typeface="+mn-ea"/>
              </a:rPr>
              <a:t>J</a:t>
            </a:r>
            <a:r>
              <a:rPr kumimoji="1" lang="ja-JP" altLang="en-US" dirty="0">
                <a:latin typeface="+mn-ea"/>
                <a:ea typeface="+mn-ea"/>
              </a:rPr>
              <a:t>・テイラーにより提唱されました。</a:t>
            </a:r>
            <a:endParaRPr kumimoji="1" lang="en-US" altLang="ja-JP" dirty="0">
              <a:latin typeface="+mn-ea"/>
              <a:ea typeface="+mn-ea"/>
            </a:endParaRPr>
          </a:p>
          <a:p>
            <a:pPr algn="l"/>
            <a:r>
              <a:rPr kumimoji="1" lang="ja-JP" altLang="en-US" dirty="0">
                <a:latin typeface="+mn-ea"/>
                <a:ea typeface="+mn-ea"/>
              </a:rPr>
              <a:t>テイラーは、倒産の危機に瀕していたクラブ・アルミニウム社の再建を要請され、その再建策として社員向けの行動規範を考案したのです。この行動規範が、四つのテストの原型です。</a:t>
            </a:r>
            <a:endParaRPr kumimoji="1" lang="en-US" altLang="ja-JP" dirty="0">
              <a:latin typeface="+mn-ea"/>
              <a:ea typeface="+mn-ea"/>
            </a:endParaRPr>
          </a:p>
          <a:p>
            <a:pPr algn="l"/>
            <a:r>
              <a:rPr kumimoji="1" lang="ja-JP" altLang="en-US" dirty="0">
                <a:latin typeface="+mn-ea"/>
                <a:ea typeface="+mn-ea"/>
              </a:rPr>
              <a:t>この規範に則って企業活動を行ったクラブ・アルミニウム社はその後経営が軌道に乗り、１５年後には株主に配当をするまでに至ったそうです。</a:t>
            </a:r>
            <a:endParaRPr kumimoji="1" lang="en-US" altLang="ja-JP" dirty="0">
              <a:latin typeface="+mn-ea"/>
              <a:ea typeface="+mn-ea"/>
            </a:endParaRPr>
          </a:p>
          <a:p>
            <a:pPr algn="l"/>
            <a:r>
              <a:rPr kumimoji="1" lang="ja-JP" altLang="en-US" dirty="0">
                <a:latin typeface="+mn-ea"/>
                <a:ea typeface="+mn-ea"/>
              </a:rPr>
              <a:t>このように四つのテストは実業界において有用なものであることが証明され、</a:t>
            </a:r>
            <a:r>
              <a:rPr kumimoji="1" lang="en-US" altLang="ja-JP" dirty="0">
                <a:latin typeface="+mn-ea"/>
                <a:ea typeface="+mn-ea"/>
              </a:rPr>
              <a:t>1943</a:t>
            </a:r>
            <a:r>
              <a:rPr kumimoji="1" lang="ja-JP" altLang="en-US" dirty="0">
                <a:latin typeface="+mn-ea"/>
                <a:ea typeface="+mn-ea"/>
              </a:rPr>
              <a:t>年にはＲＩ理事会に正式に採択されました。</a:t>
            </a:r>
            <a:endParaRPr kumimoji="1" lang="en-US" altLang="ja-JP" dirty="0">
              <a:latin typeface="+mn-ea"/>
              <a:ea typeface="+mn-ea"/>
            </a:endParaRPr>
          </a:p>
          <a:p>
            <a:pPr algn="l"/>
            <a:endParaRPr kumimoji="1" lang="en-US" altLang="ja-JP" dirty="0">
              <a:latin typeface="+mn-ea"/>
              <a:ea typeface="+mn-ea"/>
            </a:endParaRPr>
          </a:p>
          <a:p>
            <a:pPr algn="l"/>
            <a:r>
              <a:rPr kumimoji="1" lang="ja-JP" altLang="en-US" dirty="0">
                <a:latin typeface="+mn-ea"/>
                <a:ea typeface="+mn-ea"/>
              </a:rPr>
              <a:t>特に四つのテストの</a:t>
            </a:r>
            <a:r>
              <a:rPr kumimoji="1" lang="ja-JP" altLang="en-US" dirty="0">
                <a:highlight>
                  <a:srgbClr val="FFFF00"/>
                </a:highlight>
                <a:latin typeface="+mn-ea"/>
                <a:ea typeface="+mn-ea"/>
              </a:rPr>
              <a:t>職業奉仕における役割</a:t>
            </a:r>
            <a:r>
              <a:rPr kumimoji="1" lang="ja-JP" altLang="en-US" dirty="0">
                <a:latin typeface="+mn-ea"/>
                <a:ea typeface="+mn-ea"/>
              </a:rPr>
              <a:t>は大きく、</a:t>
            </a:r>
            <a:r>
              <a:rPr kumimoji="1" lang="ja-JP" altLang="en-US" dirty="0">
                <a:highlight>
                  <a:srgbClr val="FFFF00"/>
                </a:highlight>
                <a:latin typeface="+mn-ea"/>
                <a:ea typeface="+mn-ea"/>
              </a:rPr>
              <a:t>ロータリアンが自身の職業や事業において高い倫理基準を保ち、奉仕の理念を実践するための具体的指針</a:t>
            </a:r>
            <a:r>
              <a:rPr kumimoji="1" lang="ja-JP" altLang="en-US" dirty="0">
                <a:latin typeface="+mn-ea"/>
                <a:ea typeface="+mn-ea"/>
              </a:rPr>
              <a:t>となっています。</a:t>
            </a:r>
            <a:endParaRPr kumimoji="1" lang="en-US" altLang="ja-JP" dirty="0">
              <a:latin typeface="+mn-ea"/>
              <a:ea typeface="+mn-ea"/>
            </a:endParaRPr>
          </a:p>
          <a:p>
            <a:pPr algn="l"/>
            <a:r>
              <a:rPr kumimoji="1" lang="ja-JP" altLang="en-US" dirty="0">
                <a:latin typeface="+mn-ea"/>
                <a:ea typeface="+mn-ea"/>
              </a:rPr>
              <a:t>スライド左手に載せているのが手続要覧などに掲載されている標準的な訳ですが、</a:t>
            </a:r>
            <a:r>
              <a:rPr kumimoji="1" lang="en-US" altLang="ja-JP" dirty="0">
                <a:highlight>
                  <a:srgbClr val="FFFF00"/>
                </a:highlight>
                <a:latin typeface="+mn-ea"/>
                <a:ea typeface="+mn-ea"/>
              </a:rPr>
              <a:t>2680</a:t>
            </a:r>
            <a:r>
              <a:rPr kumimoji="1" lang="ja-JP" altLang="en-US" dirty="0">
                <a:highlight>
                  <a:srgbClr val="FFFF00"/>
                </a:highlight>
                <a:latin typeface="+mn-ea"/>
                <a:ea typeface="+mn-ea"/>
              </a:rPr>
              <a:t>地区田中毅</a:t>
            </a:r>
            <a:r>
              <a:rPr kumimoji="1" lang="en-US" altLang="ja-JP" dirty="0">
                <a:highlight>
                  <a:srgbClr val="FFFF00"/>
                </a:highlight>
                <a:latin typeface="+mn-ea"/>
                <a:ea typeface="+mn-ea"/>
              </a:rPr>
              <a:t>PDG</a:t>
            </a:r>
            <a:r>
              <a:rPr kumimoji="1" lang="ja-JP" altLang="en-US" dirty="0">
                <a:highlight>
                  <a:srgbClr val="FFFF00"/>
                </a:highlight>
                <a:latin typeface="+mn-ea"/>
                <a:ea typeface="+mn-ea"/>
              </a:rPr>
              <a:t>はホームページ「ロータリーの源流」で右手のような訳</a:t>
            </a:r>
            <a:r>
              <a:rPr kumimoji="1" lang="ja-JP" altLang="en-US" dirty="0">
                <a:latin typeface="+mn-ea"/>
                <a:ea typeface="+mn-ea"/>
              </a:rPr>
              <a:t>を提案されています。</a:t>
            </a:r>
            <a:endParaRPr kumimoji="1" lang="en-US" altLang="ja-JP" dirty="0">
              <a:latin typeface="+mn-ea"/>
              <a:ea typeface="+mn-ea"/>
            </a:endParaRPr>
          </a:p>
          <a:p>
            <a:pPr algn="l"/>
            <a:r>
              <a:rPr kumimoji="1" lang="ja-JP" altLang="en-US" dirty="0">
                <a:latin typeface="+mn-ea"/>
                <a:ea typeface="+mn-ea"/>
              </a:rPr>
              <a:t>ここでは「取引先」という言葉が使われていることもあり、より実践的な表現で想像しやすくなっているかと思います。</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0B7AF22-679C-4285-83E9-30C5C2965241}"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93703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3225" y="758825"/>
            <a:ext cx="5918200" cy="3330575"/>
          </a:xfrm>
        </p:spPr>
      </p:sp>
      <p:sp>
        <p:nvSpPr>
          <p:cNvPr id="3" name="ノート プレースホルダー 2"/>
          <p:cNvSpPr>
            <a:spLocks noGrp="1"/>
          </p:cNvSpPr>
          <p:nvPr>
            <p:ph type="body" idx="1"/>
          </p:nvPr>
        </p:nvSpPr>
        <p:spPr>
          <a:xfrm>
            <a:off x="403225" y="4381500"/>
            <a:ext cx="5918200" cy="5124450"/>
          </a:xfrm>
        </p:spPr>
        <p:txBody>
          <a:bodyPr>
            <a:noAutofit/>
          </a:bodyPr>
          <a:lstStyle/>
          <a:p>
            <a:r>
              <a:rPr lang="ja-JP" altLang="en-US" sz="1200" dirty="0">
                <a:latin typeface="+mn-ea"/>
                <a:ea typeface="+mn-ea"/>
              </a:rPr>
              <a:t>では改めて、</a:t>
            </a:r>
            <a:r>
              <a:rPr lang="ja-JP" altLang="en-US" sz="1200" dirty="0">
                <a:highlight>
                  <a:srgbClr val="FFFF00"/>
                </a:highlight>
                <a:latin typeface="+mn-ea"/>
                <a:ea typeface="+mn-ea"/>
              </a:rPr>
              <a:t>職業奉仕とは</a:t>
            </a:r>
            <a:r>
              <a:rPr lang="ja-JP" altLang="en-US" sz="1200" dirty="0">
                <a:latin typeface="+mn-ea"/>
                <a:ea typeface="+mn-ea"/>
              </a:rPr>
              <a:t>何か。</a:t>
            </a:r>
            <a:endParaRPr lang="en-US" altLang="ja-JP" sz="1200" dirty="0">
              <a:latin typeface="+mn-ea"/>
              <a:ea typeface="+mn-ea"/>
            </a:endParaRPr>
          </a:p>
          <a:p>
            <a:r>
              <a:rPr lang="ja-JP" altLang="en-US" sz="1200" dirty="0">
                <a:latin typeface="+mn-ea"/>
                <a:ea typeface="+mn-ea"/>
              </a:rPr>
              <a:t>基本に立ち返って</a:t>
            </a:r>
            <a:r>
              <a:rPr lang="ja-JP" altLang="en-US" sz="1200" dirty="0">
                <a:highlight>
                  <a:srgbClr val="FFFF00"/>
                </a:highlight>
                <a:latin typeface="+mn-ea"/>
                <a:ea typeface="+mn-ea"/>
              </a:rPr>
              <a:t>標準ロータリークラブ定款</a:t>
            </a:r>
            <a:r>
              <a:rPr lang="ja-JP" altLang="en-US" sz="1200" dirty="0">
                <a:latin typeface="+mn-ea"/>
                <a:ea typeface="+mn-ea"/>
              </a:rPr>
              <a:t>を見てみましょう。</a:t>
            </a:r>
            <a:endParaRPr lang="en-US" altLang="ja-JP" sz="1200" dirty="0">
              <a:latin typeface="+mn-ea"/>
              <a:ea typeface="+mn-ea"/>
            </a:endParaRPr>
          </a:p>
          <a:p>
            <a:r>
              <a:rPr lang="ja-JP" altLang="en-US" sz="1200" dirty="0">
                <a:latin typeface="+mn-ea"/>
                <a:ea typeface="+mn-ea"/>
              </a:rPr>
              <a:t>当たり前のことを言うようですが、職業奉仕は五大奉仕の第二部門です。</a:t>
            </a:r>
            <a:endParaRPr lang="en-US" altLang="ja-JP" sz="1200" dirty="0">
              <a:latin typeface="+mn-ea"/>
              <a:ea typeface="+mn-ea"/>
            </a:endParaRPr>
          </a:p>
          <a:p>
            <a:r>
              <a:rPr lang="ja-JP" altLang="en-US" sz="1200" dirty="0">
                <a:latin typeface="+mn-ea"/>
                <a:ea typeface="+mn-ea"/>
              </a:rPr>
              <a:t>その根底に奉仕の理念があり、奉仕の理念の実践のため、</a:t>
            </a:r>
            <a:endParaRPr lang="en-US" altLang="ja-JP" sz="1200" dirty="0">
              <a:latin typeface="+mn-ea"/>
              <a:ea typeface="+mn-ea"/>
            </a:endParaRPr>
          </a:p>
          <a:p>
            <a:r>
              <a:rPr lang="ja-JP" altLang="en-US" sz="1200" dirty="0">
                <a:latin typeface="+mn-ea"/>
                <a:ea typeface="+mn-ea"/>
              </a:rPr>
              <a:t>相手の利益を優先し職業における高潔性を保つこと</a:t>
            </a:r>
            <a:endParaRPr lang="en-US" altLang="ja-JP" sz="1200" dirty="0">
              <a:latin typeface="+mn-ea"/>
              <a:ea typeface="+mn-ea"/>
            </a:endParaRPr>
          </a:p>
          <a:p>
            <a:r>
              <a:rPr lang="ja-JP" altLang="en-US" sz="1200" dirty="0">
                <a:latin typeface="+mn-ea"/>
                <a:ea typeface="+mn-ea"/>
              </a:rPr>
              <a:t>職業のスキルをクラブの奉仕活動に活かすこと</a:t>
            </a:r>
            <a:endParaRPr lang="en-US" altLang="ja-JP" sz="1200" dirty="0">
              <a:latin typeface="+mn-ea"/>
              <a:ea typeface="+mn-ea"/>
            </a:endParaRPr>
          </a:p>
          <a:p>
            <a:r>
              <a:rPr lang="ja-JP" altLang="en-US" sz="1200" dirty="0">
                <a:latin typeface="+mn-ea"/>
                <a:ea typeface="+mn-ea"/>
              </a:rPr>
              <a:t>これが職業奉仕です。</a:t>
            </a:r>
            <a:endParaRPr lang="en-US" altLang="ja-JP" sz="1200" dirty="0">
              <a:latin typeface="+mn-ea"/>
              <a:ea typeface="+mn-ea"/>
            </a:endParaRPr>
          </a:p>
          <a:p>
            <a:endParaRPr lang="en-US" altLang="ja-JP" sz="1200" dirty="0">
              <a:latin typeface="+mn-ea"/>
              <a:ea typeface="+mn-ea"/>
            </a:endParaRPr>
          </a:p>
          <a:p>
            <a:r>
              <a:rPr lang="en-US" altLang="ja-JP" sz="1200" dirty="0">
                <a:highlight>
                  <a:srgbClr val="FFFF00"/>
                </a:highlight>
                <a:latin typeface="+mn-ea"/>
                <a:ea typeface="+mn-ea"/>
              </a:rPr>
              <a:t>2016</a:t>
            </a:r>
            <a:r>
              <a:rPr lang="ja-JP" altLang="en-US" sz="1200" dirty="0">
                <a:highlight>
                  <a:srgbClr val="FFFF00"/>
                </a:highlight>
                <a:latin typeface="+mn-ea"/>
                <a:ea typeface="+mn-ea"/>
              </a:rPr>
              <a:t>年には規定審議会にて「制定案</a:t>
            </a:r>
            <a:r>
              <a:rPr lang="en-US" altLang="ja-JP" sz="1200" dirty="0">
                <a:highlight>
                  <a:srgbClr val="FFFF00"/>
                </a:highlight>
                <a:latin typeface="+mn-ea"/>
                <a:ea typeface="+mn-ea"/>
              </a:rPr>
              <a:t>16-10</a:t>
            </a:r>
            <a:r>
              <a:rPr lang="ja-JP" altLang="en-US" sz="1200" dirty="0">
                <a:highlight>
                  <a:srgbClr val="FFFF00"/>
                </a:highlight>
                <a:latin typeface="+mn-ea"/>
                <a:ea typeface="+mn-ea"/>
              </a:rPr>
              <a:t>　奉仕の第二部門を改正する件」</a:t>
            </a:r>
            <a:r>
              <a:rPr lang="ja-JP" altLang="en-US" sz="1200" dirty="0">
                <a:latin typeface="+mn-ea"/>
                <a:ea typeface="+mn-ea"/>
              </a:rPr>
              <a:t>が採択され、標準ロータリークラブ定款に</a:t>
            </a:r>
            <a:r>
              <a:rPr lang="ja-JP" altLang="en-US" sz="1200" dirty="0">
                <a:highlight>
                  <a:srgbClr val="FFFF00"/>
                </a:highlight>
                <a:latin typeface="+mn-ea"/>
                <a:ea typeface="+mn-ea"/>
              </a:rPr>
              <a:t>スライドの黄色く強調された部分</a:t>
            </a:r>
            <a:r>
              <a:rPr lang="ja-JP" altLang="en-US" sz="1200" dirty="0">
                <a:latin typeface="+mn-ea"/>
                <a:ea typeface="+mn-ea"/>
              </a:rPr>
              <a:t>が新たに追加されました。</a:t>
            </a:r>
            <a:endParaRPr lang="en-US" altLang="ja-JP" sz="1200" dirty="0">
              <a:latin typeface="+mn-ea"/>
              <a:ea typeface="+mn-ea"/>
            </a:endParaRPr>
          </a:p>
          <a:p>
            <a:r>
              <a:rPr lang="ja-JP" altLang="en-US" sz="1200" dirty="0">
                <a:latin typeface="+mn-ea"/>
                <a:ea typeface="+mn-ea"/>
              </a:rPr>
              <a:t>このことにより、国際ロータリーとしても、職業奉仕についての理念をただ語り合うだけでなく、会員自身の職業スキルを奉仕活動に活かすことにも力を入れていきたいという姿勢があらためて示されました。</a:t>
            </a:r>
            <a:endParaRPr lang="en-US" altLang="ja-JP" sz="1200" dirty="0">
              <a:latin typeface="+mn-ea"/>
              <a:ea typeface="+mn-ea"/>
            </a:endParaRPr>
          </a:p>
          <a:p>
            <a:endParaRPr lang="ja-JP" altLang="en-US" sz="1200"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CDC9028-75CF-4F99-A07B-965BA20657C6}"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5753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02E2B61-32E8-40D6-BF09-E454C9014CA5}"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63487E1C-47B8-DE42-4BCA-E6D6D8BE8119}"/>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2665028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Tree>
    <p:extLst>
      <p:ext uri="{BB962C8B-B14F-4D97-AF65-F5344CB8AC3E}">
        <p14:creationId xmlns:p14="http://schemas.microsoft.com/office/powerpoint/2010/main" val="20307506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9475262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Tree>
    <p:extLst>
      <p:ext uri="{BB962C8B-B14F-4D97-AF65-F5344CB8AC3E}">
        <p14:creationId xmlns:p14="http://schemas.microsoft.com/office/powerpoint/2010/main" val="1538880581"/>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293487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t>‹#›</a:t>
            </a:fld>
            <a:endParaRPr kumimoji="1" lang="ja-JP" altLang="en-US"/>
          </a:p>
        </p:txBody>
      </p:sp>
    </p:spTree>
    <p:extLst>
      <p:ext uri="{BB962C8B-B14F-4D97-AF65-F5344CB8AC3E}">
        <p14:creationId xmlns:p14="http://schemas.microsoft.com/office/powerpoint/2010/main" val="113024227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2D19568-6AFD-44DB-99E0-0CB2406D9877}"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096BC17B-F033-5C83-501A-E4E9C02092E6}"/>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1188403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2869E84-FCFC-4AF8-BF10-03B33C8D96EC}"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EE2963C8-2F33-036E-CA77-5C58F3CA187A}"/>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20575705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10" name="タイトル 9">
            <a:extLst>
              <a:ext uri="{FF2B5EF4-FFF2-40B4-BE49-F238E27FC236}">
                <a16:creationId xmlns:a16="http://schemas.microsoft.com/office/drawing/2014/main" id="{F63B7BC6-8EB8-400E-6960-105507422823}"/>
              </a:ext>
            </a:extLst>
          </p:cNvPr>
          <p:cNvSpPr>
            <a:spLocks noGrp="1"/>
          </p:cNvSpPr>
          <p:nvPr>
            <p:ph type="title"/>
          </p:nvPr>
        </p:nvSpPr>
        <p:spPr/>
        <p:txBody>
          <a:bodyPr/>
          <a:lstStyle/>
          <a:p>
            <a:r>
              <a:rPr kumimoji="1" lang="ja-JP" altLang="en-US"/>
              <a:t>マスター タイトルの書式設定</a:t>
            </a:r>
          </a:p>
        </p:txBody>
      </p:sp>
      <p:sp>
        <p:nvSpPr>
          <p:cNvPr id="14" name="日付プレースホルダー 13">
            <a:extLst>
              <a:ext uri="{FF2B5EF4-FFF2-40B4-BE49-F238E27FC236}">
                <a16:creationId xmlns:a16="http://schemas.microsoft.com/office/drawing/2014/main" id="{AACBFCCD-BCCE-BBDC-FB3B-4DEB20E275A8}"/>
              </a:ext>
            </a:extLst>
          </p:cNvPr>
          <p:cNvSpPr>
            <a:spLocks noGrp="1"/>
          </p:cNvSpPr>
          <p:nvPr>
            <p:ph type="dt" sz="half" idx="10"/>
          </p:nvPr>
        </p:nvSpPr>
        <p:spPr/>
        <p:txBody>
          <a:bodyPr/>
          <a:lstStyle/>
          <a:p>
            <a:fld id="{E86D0193-BFAF-40BB-A46E-D7CADC18364C}" type="datetime1">
              <a:rPr kumimoji="1" lang="ja-JP" altLang="en-US" smtClean="0"/>
              <a:t>2025/10/20</a:t>
            </a:fld>
            <a:endParaRPr kumimoji="1" lang="ja-JP" altLang="en-US"/>
          </a:p>
        </p:txBody>
      </p:sp>
      <p:sp>
        <p:nvSpPr>
          <p:cNvPr id="15" name="フッター プレースホルダー 14">
            <a:extLst>
              <a:ext uri="{FF2B5EF4-FFF2-40B4-BE49-F238E27FC236}">
                <a16:creationId xmlns:a16="http://schemas.microsoft.com/office/drawing/2014/main" id="{BE0AC4E7-5C6F-7803-DC8A-A1131B6863C4}"/>
              </a:ext>
            </a:extLst>
          </p:cNvPr>
          <p:cNvSpPr>
            <a:spLocks noGrp="1"/>
          </p:cNvSpPr>
          <p:nvPr>
            <p:ph type="ftr" sz="quarter" idx="11"/>
          </p:nvPr>
        </p:nvSpPr>
        <p:spPr/>
        <p:txBody>
          <a:bodyPr/>
          <a:lstStyle/>
          <a:p>
            <a:endParaRPr kumimoji="1" lang="ja-JP" altLang="en-US"/>
          </a:p>
        </p:txBody>
      </p:sp>
      <p:sp>
        <p:nvSpPr>
          <p:cNvPr id="16" name="スライド番号プレースホルダー 15">
            <a:extLst>
              <a:ext uri="{FF2B5EF4-FFF2-40B4-BE49-F238E27FC236}">
                <a16:creationId xmlns:a16="http://schemas.microsoft.com/office/drawing/2014/main" id="{35F052D3-6D7D-8682-A5E0-6F6A657D690F}"/>
              </a:ext>
            </a:extLst>
          </p:cNvPr>
          <p:cNvSpPr>
            <a:spLocks noGrp="1"/>
          </p:cNvSpPr>
          <p:nvPr>
            <p:ph type="sldNum" sz="quarter" idx="12"/>
          </p:nvPr>
        </p:nvSpPr>
        <p:spPr>
          <a:xfrm>
            <a:off x="11172996" y="6041361"/>
            <a:ext cx="683339" cy="365125"/>
          </a:xfrm>
        </p:spPr>
        <p:txBody>
          <a:bodyPr/>
          <a:lstStyle>
            <a:lvl1pPr>
              <a:defRPr sz="2400">
                <a:solidFill>
                  <a:schemeClr val="bg1"/>
                </a:solidFill>
              </a:defRPr>
            </a:lvl1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506035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6D0193-BFAF-40BB-A46E-D7CADC18364C}"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57226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0898AB-0DD8-4AAE-B6A1-EB56F8625053}" type="datetime1">
              <a:rPr kumimoji="1" lang="ja-JP" altLang="en-US" smtClean="0"/>
              <a:t>2025/10/20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スライド番号プレースホルダー 15">
            <a:extLst>
              <a:ext uri="{FF2B5EF4-FFF2-40B4-BE49-F238E27FC236}">
                <a16:creationId xmlns:a16="http://schemas.microsoft.com/office/drawing/2014/main" id="{248CEA9E-8243-5B3F-30FE-E359A778E9B0}"/>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2933726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53E865-F878-4AAD-9797-797DF5ABAD56}" type="datetime1">
              <a:rPr kumimoji="1" lang="ja-JP" altLang="en-US" smtClean="0"/>
              <a:t>2025/10/20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スライド番号プレースホルダー 15">
            <a:extLst>
              <a:ext uri="{FF2B5EF4-FFF2-40B4-BE49-F238E27FC236}">
                <a16:creationId xmlns:a16="http://schemas.microsoft.com/office/drawing/2014/main" id="{FD150EB8-9503-9042-35A2-9396CB734D37}"/>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4208837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373C6EE-AE81-4E66-8C65-35BC0D3638A6}" type="datetime1">
              <a:rPr kumimoji="1" lang="ja-JP" altLang="en-US" smtClean="0"/>
              <a:t>2025/10/20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
        <p:nvSpPr>
          <p:cNvPr id="10" name="スライド番号プレースホルダー 15">
            <a:extLst>
              <a:ext uri="{FF2B5EF4-FFF2-40B4-BE49-F238E27FC236}">
                <a16:creationId xmlns:a16="http://schemas.microsoft.com/office/drawing/2014/main" id="{10AA7499-D5B7-85C7-1C42-458C41BA263A}"/>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1119389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E0E3E8F-CB26-4C0C-B632-B6A2A00AD0E8}" type="datetime1">
              <a:rPr kumimoji="1" lang="ja-JP" altLang="en-US" smtClean="0"/>
              <a:t>2025/10/20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6" name="スライド番号プレースホルダー 15">
            <a:extLst>
              <a:ext uri="{FF2B5EF4-FFF2-40B4-BE49-F238E27FC236}">
                <a16:creationId xmlns:a16="http://schemas.microsoft.com/office/drawing/2014/main" id="{B584BEFD-6CCC-7AF1-F5E0-FE1902610DD5}"/>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2826697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35014-EEBE-4ECF-9F4D-F97F20E44BA5}" type="datetime1">
              <a:rPr kumimoji="1" lang="ja-JP" altLang="en-US" smtClean="0"/>
              <a:t>2025/10/20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
        <p:nvSpPr>
          <p:cNvPr id="5" name="スライド番号プレースホルダー 15">
            <a:extLst>
              <a:ext uri="{FF2B5EF4-FFF2-40B4-BE49-F238E27FC236}">
                <a16:creationId xmlns:a16="http://schemas.microsoft.com/office/drawing/2014/main" id="{B79C0189-5945-434B-4CC7-5BC1366AF14D}"/>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3825026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A8D0FC-78E8-40C7-BA2E-47EE707A3C8C}" type="datetime1">
              <a:rPr kumimoji="1" lang="ja-JP" altLang="en-US" smtClean="0"/>
              <a:t>2025/10/20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スライド番号プレースホルダー 15">
            <a:extLst>
              <a:ext uri="{FF2B5EF4-FFF2-40B4-BE49-F238E27FC236}">
                <a16:creationId xmlns:a16="http://schemas.microsoft.com/office/drawing/2014/main" id="{6A1C5F85-5A80-D3CF-CC4F-A60AD7B3870C}"/>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4135220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D3527C-DB3E-485F-BB3D-EC607CCAB815}" type="datetime1">
              <a:rPr kumimoji="1" lang="ja-JP" altLang="en-US" smtClean="0"/>
              <a:t>2025/10/20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スライド番号プレースホルダー 15">
            <a:extLst>
              <a:ext uri="{FF2B5EF4-FFF2-40B4-BE49-F238E27FC236}">
                <a16:creationId xmlns:a16="http://schemas.microsoft.com/office/drawing/2014/main" id="{B55B4B40-4766-A689-EC5E-5BB0D9094461}"/>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1075724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B1F6F8-5BDD-46D2-BD0E-CA4D684948FE}" type="datetime1">
              <a:rPr kumimoji="1" lang="ja-JP" altLang="en-US" smtClean="0"/>
              <a:t>2025/10/20</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79CE406E-6D6B-4A00-9E16-9A935B00950D}" type="slidenum">
              <a:rPr kumimoji="1" lang="ja-JP" altLang="en-US" smtClean="0"/>
              <a:t>‹#›</a:t>
            </a:fld>
            <a:endParaRPr kumimoji="1" lang="ja-JP" altLang="en-US"/>
          </a:p>
        </p:txBody>
      </p:sp>
      <p:sp>
        <p:nvSpPr>
          <p:cNvPr id="7" name="スライド番号プレースホルダー 15">
            <a:extLst>
              <a:ext uri="{FF2B5EF4-FFF2-40B4-BE49-F238E27FC236}">
                <a16:creationId xmlns:a16="http://schemas.microsoft.com/office/drawing/2014/main" id="{04915C88-A4DC-58B9-7D44-728B9978D218}"/>
              </a:ext>
            </a:extLst>
          </p:cNvPr>
          <p:cNvSpPr txBox="1">
            <a:spLocks/>
          </p:cNvSpPr>
          <p:nvPr userDrawn="1"/>
        </p:nvSpPr>
        <p:spPr>
          <a:xfrm>
            <a:off x="11172996" y="6041361"/>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24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79CE406E-6D6B-4A00-9E16-9A935B00950D}" type="slidenum">
              <a:rPr kumimoji="1" lang="ja-JP" altLang="en-US" smtClean="0"/>
              <a:pPr/>
              <a:t>‹#›</a:t>
            </a:fld>
            <a:endParaRPr kumimoji="1" lang="ja-JP" altLang="en-US" dirty="0"/>
          </a:p>
        </p:txBody>
      </p:sp>
    </p:spTree>
    <p:extLst>
      <p:ext uri="{BB962C8B-B14F-4D97-AF65-F5344CB8AC3E}">
        <p14:creationId xmlns:p14="http://schemas.microsoft.com/office/powerpoint/2010/main" val="42768604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23986" y="2755889"/>
            <a:ext cx="6552728" cy="1512168"/>
          </a:xfrm>
        </p:spPr>
        <p:txBody>
          <a:bodyPr anchor="ctr" anchorCtr="0">
            <a:normAutofit/>
          </a:bodyPr>
          <a:lstStyle/>
          <a:p>
            <a:pPr algn="ctr"/>
            <a:r>
              <a:rPr lang="ja-JP" altLang="en-US" sz="6600" dirty="0">
                <a:solidFill>
                  <a:schemeClr val="tx1"/>
                </a:solidFill>
              </a:rPr>
              <a:t>職業奉仕とは</a:t>
            </a:r>
          </a:p>
        </p:txBody>
      </p:sp>
      <p:sp>
        <p:nvSpPr>
          <p:cNvPr id="6" name="字幕 5">
            <a:extLst>
              <a:ext uri="{FF2B5EF4-FFF2-40B4-BE49-F238E27FC236}">
                <a16:creationId xmlns:a16="http://schemas.microsoft.com/office/drawing/2014/main" id="{81B5DE7B-A7D9-59E1-8CEF-16F17E4D69FC}"/>
              </a:ext>
            </a:extLst>
          </p:cNvPr>
          <p:cNvSpPr>
            <a:spLocks noGrp="1"/>
          </p:cNvSpPr>
          <p:nvPr>
            <p:ph type="subTitle" idx="1"/>
          </p:nvPr>
        </p:nvSpPr>
        <p:spPr>
          <a:xfrm>
            <a:off x="688212" y="5396304"/>
            <a:ext cx="5821076" cy="1199704"/>
          </a:xfrm>
        </p:spPr>
        <p:txBody>
          <a:bodyPr>
            <a:normAutofit/>
          </a:bodyPr>
          <a:lstStyle/>
          <a:p>
            <a:pPr algn="l"/>
            <a:r>
              <a:rPr lang="ja-JP" altLang="en-US" sz="2000" dirty="0">
                <a:solidFill>
                  <a:schemeClr val="tx1"/>
                </a:solidFill>
              </a:rPr>
              <a:t>国際ロータリー 第</a:t>
            </a:r>
            <a:r>
              <a:rPr lang="en-US" altLang="ja-JP" sz="2000" dirty="0">
                <a:solidFill>
                  <a:schemeClr val="tx1"/>
                </a:solidFill>
              </a:rPr>
              <a:t>2570</a:t>
            </a:r>
            <a:r>
              <a:rPr lang="ja-JP" altLang="en-US" sz="2000" dirty="0">
                <a:solidFill>
                  <a:schemeClr val="tx1"/>
                </a:solidFill>
              </a:rPr>
              <a:t>地区</a:t>
            </a:r>
            <a:endParaRPr lang="en-US" altLang="ja-JP" sz="2000" dirty="0">
              <a:solidFill>
                <a:schemeClr val="tx1"/>
              </a:solidFill>
            </a:endParaRPr>
          </a:p>
          <a:p>
            <a:pPr algn="l"/>
            <a:r>
              <a:rPr lang="en-US" altLang="ja-JP" sz="2000" dirty="0">
                <a:solidFill>
                  <a:schemeClr val="tx1"/>
                </a:solidFill>
              </a:rPr>
              <a:t>2025-26</a:t>
            </a:r>
            <a:r>
              <a:rPr lang="ja-JP" altLang="en-US" sz="2000" dirty="0">
                <a:solidFill>
                  <a:schemeClr val="tx1"/>
                </a:solidFill>
              </a:rPr>
              <a:t>年度職業奉仕委員会</a:t>
            </a:r>
            <a:endParaRPr lang="en-US" altLang="ja-JP" sz="2000" dirty="0">
              <a:solidFill>
                <a:schemeClr val="tx1"/>
              </a:solidFill>
            </a:endParaRPr>
          </a:p>
        </p:txBody>
      </p:sp>
      <p:sp>
        <p:nvSpPr>
          <p:cNvPr id="5" name="正方形/長方形 4"/>
          <p:cNvSpPr/>
          <p:nvPr/>
        </p:nvSpPr>
        <p:spPr>
          <a:xfrm>
            <a:off x="4387664" y="2638142"/>
            <a:ext cx="184731" cy="707886"/>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20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20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3" name="字幕 5">
            <a:extLst>
              <a:ext uri="{FF2B5EF4-FFF2-40B4-BE49-F238E27FC236}">
                <a16:creationId xmlns:a16="http://schemas.microsoft.com/office/drawing/2014/main" id="{0423FEB4-713A-DD65-F19B-70EBC4A1EE7A}"/>
              </a:ext>
            </a:extLst>
          </p:cNvPr>
          <p:cNvSpPr>
            <a:spLocks noGrp="1"/>
          </p:cNvSpPr>
          <p:nvPr/>
        </p:nvSpPr>
        <p:spPr>
          <a:xfrm>
            <a:off x="1219036" y="1594711"/>
            <a:ext cx="3490260" cy="720000"/>
          </a:xfrm>
          <a:prstGeom prst="rect">
            <a:avLst/>
          </a:prstGeom>
        </p:spPr>
        <p:txBody>
          <a:bodyPr vert="horz" lIns="45720" rIns="45720">
            <a:noAutofit/>
          </a:bodyPr>
          <a:lstStyle>
            <a:lvl1pPr marL="0" marR="64008" indent="0" algn="r" rtl="0" eaLnBrk="1" latinLnBrk="0" hangingPunct="1">
              <a:spcBef>
                <a:spcPts val="400"/>
              </a:spcBef>
              <a:spcAft>
                <a:spcPts val="0"/>
              </a:spcAft>
              <a:buClr>
                <a:schemeClr val="accent1"/>
              </a:buClr>
              <a:buSzPct val="68000"/>
              <a:buFont typeface="Wingdings 3"/>
              <a:buNone/>
              <a:defRPr kumimoji="1"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1"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1"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1"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1"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1"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1"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1"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1" sz="1600" kern="1200" baseline="0">
                <a:solidFill>
                  <a:schemeClr val="tx1"/>
                </a:solidFill>
                <a:latin typeface="+mn-lt"/>
                <a:ea typeface="+mn-ea"/>
                <a:cs typeface="+mn-cs"/>
              </a:defRPr>
            </a:lvl9pPr>
            <a:extLst/>
          </a:lstStyle>
          <a:p>
            <a:pPr marL="0" marR="64008" lvl="0" indent="0" algn="l" defTabSz="457200" rtl="0" eaLnBrk="1" fontAlgn="auto" latinLnBrk="0" hangingPunct="1">
              <a:lnSpc>
                <a:spcPct val="100000"/>
              </a:lnSpc>
              <a:spcBef>
                <a:spcPts val="400"/>
              </a:spcBef>
              <a:spcAft>
                <a:spcPts val="0"/>
              </a:spcAft>
              <a:buClr>
                <a:srgbClr val="94B6D2"/>
              </a:buClr>
              <a:buSzPct val="68000"/>
              <a:buFont typeface="Wingdings 3"/>
              <a:buNone/>
              <a:tabLst/>
              <a:defRPr/>
            </a:pPr>
            <a:r>
              <a:rPr kumimoji="1" lang="ja-JP" altLang="en-US" sz="3600" b="0" i="0" u="none" strike="noStrike" kern="1200" cap="none" spc="0" normalizeH="0" baseline="0" noProof="0" dirty="0">
                <a:ln>
                  <a:noFill/>
                </a:ln>
                <a:solidFill>
                  <a:srgbClr val="968C8C">
                    <a:lumMod val="60000"/>
                    <a:lumOff val="40000"/>
                  </a:srgbClr>
                </a:solidFill>
                <a:effectLst/>
                <a:uLnTx/>
                <a:uFillTx/>
                <a:latin typeface="Trebuchet MS" panose="020B0603020202020204"/>
                <a:ea typeface="メイリオ" panose="020B0604030504040204" pitchFamily="50" charset="-128"/>
                <a:cs typeface="+mn-cs"/>
              </a:rPr>
              <a:t>卓話モデル２</a:t>
            </a:r>
            <a:endParaRPr kumimoji="1" lang="en-US" altLang="ja-JP" sz="3600" b="0" i="0" u="none" strike="noStrike" kern="1200" cap="none" spc="0" normalizeH="0" baseline="0" noProof="0" dirty="0">
              <a:ln>
                <a:noFill/>
              </a:ln>
              <a:solidFill>
                <a:srgbClr val="968C8C">
                  <a:lumMod val="60000"/>
                  <a:lumOff val="40000"/>
                </a:srgbClr>
              </a:solidFill>
              <a:effectLst/>
              <a:uLnTx/>
              <a:uFillTx/>
              <a:latin typeface="Trebuchet MS" panose="020B0603020202020204"/>
              <a:ea typeface="メイリオ" panose="020B0604030504040204" pitchFamily="50" charset="-128"/>
              <a:cs typeface="+mn-cs"/>
            </a:endParaRPr>
          </a:p>
        </p:txBody>
      </p:sp>
      <p:grpSp>
        <p:nvGrpSpPr>
          <p:cNvPr id="14" name="グループ化 13">
            <a:extLst>
              <a:ext uri="{FF2B5EF4-FFF2-40B4-BE49-F238E27FC236}">
                <a16:creationId xmlns:a16="http://schemas.microsoft.com/office/drawing/2014/main" id="{93F48A2E-976D-7D15-8432-2F22432A07B3}"/>
              </a:ext>
            </a:extLst>
          </p:cNvPr>
          <p:cNvGrpSpPr/>
          <p:nvPr/>
        </p:nvGrpSpPr>
        <p:grpSpPr>
          <a:xfrm>
            <a:off x="-1914208" y="-587541"/>
            <a:ext cx="5012576" cy="2726841"/>
            <a:chOff x="4689879" y="-626807"/>
            <a:chExt cx="5012576" cy="2726841"/>
          </a:xfrm>
        </p:grpSpPr>
        <p:pic>
          <p:nvPicPr>
            <p:cNvPr id="16" name="図 15">
              <a:extLst>
                <a:ext uri="{FF2B5EF4-FFF2-40B4-BE49-F238E27FC236}">
                  <a16:creationId xmlns:a16="http://schemas.microsoft.com/office/drawing/2014/main" id="{92BCC7A1-042E-3461-D3F0-A4235AAF20E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89879" y="-626807"/>
              <a:ext cx="5012576" cy="2726841"/>
            </a:xfrm>
            <a:prstGeom prst="rect">
              <a:avLst/>
            </a:prstGeom>
          </p:spPr>
        </p:pic>
        <p:cxnSp>
          <p:nvCxnSpPr>
            <p:cNvPr id="17" name="直線コネクタ 16">
              <a:extLst>
                <a:ext uri="{FF2B5EF4-FFF2-40B4-BE49-F238E27FC236}">
                  <a16:creationId xmlns:a16="http://schemas.microsoft.com/office/drawing/2014/main" id="{00A5F024-C4DE-FFBB-524E-2D1043F4CF46}"/>
                </a:ext>
              </a:extLst>
            </p:cNvPr>
            <p:cNvCxnSpPr>
              <a:cxnSpLocks/>
            </p:cNvCxnSpPr>
            <p:nvPr/>
          </p:nvCxnSpPr>
          <p:spPr>
            <a:xfrm>
              <a:off x="9663751" y="351772"/>
              <a:ext cx="0" cy="7920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27BF53-28FF-62AC-C8C7-816587FE7C89}"/>
              </a:ext>
            </a:extLst>
          </p:cNvPr>
          <p:cNvSpPr>
            <a:spLocks noGrp="1"/>
          </p:cNvSpPr>
          <p:nvPr>
            <p:ph type="title"/>
          </p:nvPr>
        </p:nvSpPr>
        <p:spPr/>
        <p:txBody>
          <a:bodyPr/>
          <a:lstStyle/>
          <a:p>
            <a:r>
              <a:rPr kumimoji="1" lang="ja-JP" altLang="en-US" dirty="0"/>
              <a:t>職業奉仕とは（まとめ）</a:t>
            </a:r>
          </a:p>
        </p:txBody>
      </p:sp>
      <p:sp>
        <p:nvSpPr>
          <p:cNvPr id="4" name="四角形: 角を丸くする 3">
            <a:extLst>
              <a:ext uri="{FF2B5EF4-FFF2-40B4-BE49-F238E27FC236}">
                <a16:creationId xmlns:a16="http://schemas.microsoft.com/office/drawing/2014/main" id="{6BD77C40-663E-C65A-B2B7-99A01CF170AE}"/>
              </a:ext>
            </a:extLst>
          </p:cNvPr>
          <p:cNvSpPr/>
          <p:nvPr/>
        </p:nvSpPr>
        <p:spPr>
          <a:xfrm>
            <a:off x="4033476" y="1270000"/>
            <a:ext cx="3922295" cy="7459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奉仕の理念</a:t>
            </a:r>
          </a:p>
        </p:txBody>
      </p:sp>
      <p:sp>
        <p:nvSpPr>
          <p:cNvPr id="5" name="矢印: 下 4">
            <a:extLst>
              <a:ext uri="{FF2B5EF4-FFF2-40B4-BE49-F238E27FC236}">
                <a16:creationId xmlns:a16="http://schemas.microsoft.com/office/drawing/2014/main" id="{7AD32B48-7434-5C21-0905-DADE02C42014}"/>
              </a:ext>
            </a:extLst>
          </p:cNvPr>
          <p:cNvSpPr/>
          <p:nvPr/>
        </p:nvSpPr>
        <p:spPr>
          <a:xfrm>
            <a:off x="4627592" y="2073232"/>
            <a:ext cx="2835440" cy="922010"/>
          </a:xfrm>
          <a:prstGeom prst="down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A78D750C-77E4-0F8C-2676-9426E9BE8E41}"/>
              </a:ext>
            </a:extLst>
          </p:cNvPr>
          <p:cNvSpPr txBox="1"/>
          <p:nvPr/>
        </p:nvSpPr>
        <p:spPr>
          <a:xfrm>
            <a:off x="4513988" y="2236790"/>
            <a:ext cx="3062647"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実践</a:t>
            </a:r>
          </a:p>
        </p:txBody>
      </p:sp>
      <p:sp>
        <p:nvSpPr>
          <p:cNvPr id="7" name="楕円 6">
            <a:extLst>
              <a:ext uri="{FF2B5EF4-FFF2-40B4-BE49-F238E27FC236}">
                <a16:creationId xmlns:a16="http://schemas.microsoft.com/office/drawing/2014/main" id="{354F30CA-2886-8F29-C1E3-F64BF3818371}"/>
              </a:ext>
            </a:extLst>
          </p:cNvPr>
          <p:cNvSpPr/>
          <p:nvPr/>
        </p:nvSpPr>
        <p:spPr>
          <a:xfrm>
            <a:off x="1" y="3048000"/>
            <a:ext cx="2478950" cy="22940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クラブ</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a:t>
            </a:r>
          </a:p>
        </p:txBody>
      </p:sp>
      <p:sp>
        <p:nvSpPr>
          <p:cNvPr id="10" name="楕円 9">
            <a:extLst>
              <a:ext uri="{FF2B5EF4-FFF2-40B4-BE49-F238E27FC236}">
                <a16:creationId xmlns:a16="http://schemas.microsoft.com/office/drawing/2014/main" id="{C78089A1-56C2-8DCF-E6D8-9A416F6059BD}"/>
              </a:ext>
            </a:extLst>
          </p:cNvPr>
          <p:cNvSpPr/>
          <p:nvPr/>
        </p:nvSpPr>
        <p:spPr>
          <a:xfrm>
            <a:off x="2377575" y="3047998"/>
            <a:ext cx="2478950" cy="22940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職業</a:t>
            </a:r>
            <a:endParaRPr kumimoji="1" lang="en-US" altLang="ja-JP"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奉仕</a:t>
            </a:r>
          </a:p>
        </p:txBody>
      </p:sp>
      <p:sp>
        <p:nvSpPr>
          <p:cNvPr id="11" name="楕円 10">
            <a:extLst>
              <a:ext uri="{FF2B5EF4-FFF2-40B4-BE49-F238E27FC236}">
                <a16:creationId xmlns:a16="http://schemas.microsoft.com/office/drawing/2014/main" id="{21A5CFD3-A771-7AFB-32BD-EE34A55F41D7}"/>
              </a:ext>
            </a:extLst>
          </p:cNvPr>
          <p:cNvSpPr/>
          <p:nvPr/>
        </p:nvSpPr>
        <p:spPr>
          <a:xfrm>
            <a:off x="4755149" y="3047998"/>
            <a:ext cx="2478950" cy="22940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社会</a:t>
            </a:r>
            <a:endParaRPr kumimoji="1" lang="en-US" altLang="ja-JP"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a:t>
            </a:r>
          </a:p>
        </p:txBody>
      </p:sp>
      <p:sp>
        <p:nvSpPr>
          <p:cNvPr id="12" name="楕円 11">
            <a:extLst>
              <a:ext uri="{FF2B5EF4-FFF2-40B4-BE49-F238E27FC236}">
                <a16:creationId xmlns:a16="http://schemas.microsoft.com/office/drawing/2014/main" id="{21E7F1AC-3B14-BAA2-0675-74CDD13CE585}"/>
              </a:ext>
            </a:extLst>
          </p:cNvPr>
          <p:cNvSpPr/>
          <p:nvPr/>
        </p:nvSpPr>
        <p:spPr>
          <a:xfrm>
            <a:off x="7132723" y="3047998"/>
            <a:ext cx="2478950" cy="22940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国際</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a:t>
            </a:r>
          </a:p>
        </p:txBody>
      </p:sp>
      <p:sp>
        <p:nvSpPr>
          <p:cNvPr id="13" name="楕円 12">
            <a:extLst>
              <a:ext uri="{FF2B5EF4-FFF2-40B4-BE49-F238E27FC236}">
                <a16:creationId xmlns:a16="http://schemas.microsoft.com/office/drawing/2014/main" id="{028322D4-0820-1E13-9B55-ED22837CA61A}"/>
              </a:ext>
            </a:extLst>
          </p:cNvPr>
          <p:cNvSpPr/>
          <p:nvPr/>
        </p:nvSpPr>
        <p:spPr>
          <a:xfrm>
            <a:off x="9510297" y="3047998"/>
            <a:ext cx="2478950" cy="22940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青少年</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a:t>
            </a:r>
          </a:p>
        </p:txBody>
      </p:sp>
      <p:sp>
        <p:nvSpPr>
          <p:cNvPr id="16" name="吹き出し: 折線 15">
            <a:extLst>
              <a:ext uri="{FF2B5EF4-FFF2-40B4-BE49-F238E27FC236}">
                <a16:creationId xmlns:a16="http://schemas.microsoft.com/office/drawing/2014/main" id="{736855BD-6CB3-24A6-EA40-AF4B127600F4}"/>
              </a:ext>
            </a:extLst>
          </p:cNvPr>
          <p:cNvSpPr/>
          <p:nvPr/>
        </p:nvSpPr>
        <p:spPr>
          <a:xfrm>
            <a:off x="4159666" y="5588000"/>
            <a:ext cx="6833937" cy="1117598"/>
          </a:xfrm>
          <a:prstGeom prst="borderCallout2">
            <a:avLst>
              <a:gd name="adj1" fmla="val 53200"/>
              <a:gd name="adj2" fmla="val -234"/>
              <a:gd name="adj3" fmla="val 53200"/>
              <a:gd name="adj4" fmla="val -7160"/>
              <a:gd name="adj5" fmla="val -68361"/>
              <a:gd name="adj6" fmla="val -758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・職業における高潔性を保つ</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・職業のスキルを奉仕活動に活かす</a:t>
            </a:r>
          </a:p>
        </p:txBody>
      </p:sp>
    </p:spTree>
    <p:extLst>
      <p:ext uri="{BB962C8B-B14F-4D97-AF65-F5344CB8AC3E}">
        <p14:creationId xmlns:p14="http://schemas.microsoft.com/office/powerpoint/2010/main" val="61170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48109" y="2122351"/>
            <a:ext cx="9744029" cy="1756649"/>
          </a:xfrm>
        </p:spPr>
        <p:txBody>
          <a:bodyPr/>
          <a:lstStyle/>
          <a:p>
            <a:pPr algn="ctr"/>
            <a:r>
              <a:rPr kumimoji="1" lang="ja-JP" altLang="en-US" sz="4800" dirty="0"/>
              <a:t>ご清聴ありがとうございました</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228D515-3055-B465-15BD-A52DBB441207}"/>
              </a:ext>
            </a:extLst>
          </p:cNvPr>
          <p:cNvSpPr>
            <a:spLocks noGrp="1"/>
          </p:cNvSpPr>
          <p:nvPr>
            <p:ph type="title"/>
          </p:nvPr>
        </p:nvSpPr>
        <p:spPr/>
        <p:txBody>
          <a:bodyPr/>
          <a:lstStyle/>
          <a:p>
            <a:r>
              <a:rPr lang="ja-JP" altLang="en-US" dirty="0"/>
              <a:t>職業奉仕を理解するために</a:t>
            </a:r>
          </a:p>
        </p:txBody>
      </p:sp>
      <p:sp>
        <p:nvSpPr>
          <p:cNvPr id="5" name="テキスト ボックス 4">
            <a:extLst>
              <a:ext uri="{FF2B5EF4-FFF2-40B4-BE49-F238E27FC236}">
                <a16:creationId xmlns:a16="http://schemas.microsoft.com/office/drawing/2014/main" id="{CB63A72C-6C2F-332D-526B-CF77CF8E3BF7}"/>
              </a:ext>
            </a:extLst>
          </p:cNvPr>
          <p:cNvSpPr txBox="1"/>
          <p:nvPr/>
        </p:nvSpPr>
        <p:spPr>
          <a:xfrm>
            <a:off x="677334" y="1636295"/>
            <a:ext cx="9621698" cy="255454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ロータリーの目的</a:t>
            </a:r>
            <a:endParaRPr kumimoji="1" lang="en-US" altLang="ja-JP"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二つの標語</a:t>
            </a:r>
            <a:endParaRPr kumimoji="1" lang="en-US" altLang="ja-JP"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決議事項</a:t>
            </a:r>
            <a:r>
              <a:rPr kumimoji="1" lang="en-US" altLang="ja-JP"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23‐24</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職業宣言</a:t>
            </a:r>
            <a:endParaRPr kumimoji="1" lang="en-US" altLang="ja-JP"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四つのテスト</a:t>
            </a:r>
            <a:endParaRPr kumimoji="1" lang="en-US" altLang="ja-JP" sz="32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Tree>
    <p:extLst>
      <p:ext uri="{BB962C8B-B14F-4D97-AF65-F5344CB8AC3E}">
        <p14:creationId xmlns:p14="http://schemas.microsoft.com/office/powerpoint/2010/main" val="31762197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8DF6A66-0FFD-AA3C-CB24-0D3916629EA6}"/>
              </a:ext>
            </a:extLst>
          </p:cNvPr>
          <p:cNvSpPr>
            <a:spLocks noGrp="1"/>
          </p:cNvSpPr>
          <p:nvPr>
            <p:ph type="title"/>
          </p:nvPr>
        </p:nvSpPr>
        <p:spPr/>
        <p:txBody>
          <a:bodyPr/>
          <a:lstStyle/>
          <a:p>
            <a:r>
              <a:rPr lang="ja-JP" altLang="en-US" dirty="0"/>
              <a:t>なぜ職業奉仕はわかりづらいのか</a:t>
            </a:r>
          </a:p>
        </p:txBody>
      </p:sp>
      <p:sp>
        <p:nvSpPr>
          <p:cNvPr id="7" name="四角形: 角を丸くする 6">
            <a:extLst>
              <a:ext uri="{FF2B5EF4-FFF2-40B4-BE49-F238E27FC236}">
                <a16:creationId xmlns:a16="http://schemas.microsoft.com/office/drawing/2014/main" id="{81F93D35-5A1D-DF93-ACFC-EB234CDFF239}"/>
              </a:ext>
            </a:extLst>
          </p:cNvPr>
          <p:cNvSpPr/>
          <p:nvPr/>
        </p:nvSpPr>
        <p:spPr>
          <a:xfrm>
            <a:off x="505326" y="1419726"/>
            <a:ext cx="3633537" cy="108284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6" name="テキスト ボックス 5">
            <a:extLst>
              <a:ext uri="{FF2B5EF4-FFF2-40B4-BE49-F238E27FC236}">
                <a16:creationId xmlns:a16="http://schemas.microsoft.com/office/drawing/2014/main" id="{6928527B-B05B-22A1-4541-ABF00E278E06}"/>
              </a:ext>
            </a:extLst>
          </p:cNvPr>
          <p:cNvSpPr txBox="1"/>
          <p:nvPr/>
        </p:nvSpPr>
        <p:spPr>
          <a:xfrm>
            <a:off x="677334" y="1515979"/>
            <a:ext cx="3461529"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もともとは英語で</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Vocational</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Service</a:t>
            </a:r>
          </a:p>
        </p:txBody>
      </p:sp>
      <p:sp>
        <p:nvSpPr>
          <p:cNvPr id="8" name="矢印: 右 7">
            <a:extLst>
              <a:ext uri="{FF2B5EF4-FFF2-40B4-BE49-F238E27FC236}">
                <a16:creationId xmlns:a16="http://schemas.microsoft.com/office/drawing/2014/main" id="{E55A6F84-3938-53F3-2CF0-CC59B87432DB}"/>
              </a:ext>
            </a:extLst>
          </p:cNvPr>
          <p:cNvSpPr/>
          <p:nvPr/>
        </p:nvSpPr>
        <p:spPr>
          <a:xfrm>
            <a:off x="4709189" y="1739430"/>
            <a:ext cx="1227221" cy="57216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10" name="四角形: 角を丸くする 9">
            <a:extLst>
              <a:ext uri="{FF2B5EF4-FFF2-40B4-BE49-F238E27FC236}">
                <a16:creationId xmlns:a16="http://schemas.microsoft.com/office/drawing/2014/main" id="{46386B97-4121-8029-51BC-C32E1FF92C95}"/>
              </a:ext>
            </a:extLst>
          </p:cNvPr>
          <p:cNvSpPr/>
          <p:nvPr/>
        </p:nvSpPr>
        <p:spPr>
          <a:xfrm>
            <a:off x="6391267" y="1387244"/>
            <a:ext cx="2682150" cy="108284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9" name="テキスト ボックス 8">
            <a:extLst>
              <a:ext uri="{FF2B5EF4-FFF2-40B4-BE49-F238E27FC236}">
                <a16:creationId xmlns:a16="http://schemas.microsoft.com/office/drawing/2014/main" id="{AC38AED8-6DDB-AA6E-9A07-76091040A09A}"/>
              </a:ext>
            </a:extLst>
          </p:cNvPr>
          <p:cNvSpPr txBox="1"/>
          <p:nvPr/>
        </p:nvSpPr>
        <p:spPr>
          <a:xfrm>
            <a:off x="6963018" y="1515979"/>
            <a:ext cx="1730765"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日本語訳</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職業奉仕</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11" name="テキスト ボックス 10">
            <a:extLst>
              <a:ext uri="{FF2B5EF4-FFF2-40B4-BE49-F238E27FC236}">
                <a16:creationId xmlns:a16="http://schemas.microsoft.com/office/drawing/2014/main" id="{979022B0-93D2-4112-FB0D-8003BE3BBDBE}"/>
              </a:ext>
            </a:extLst>
          </p:cNvPr>
          <p:cNvSpPr txBox="1"/>
          <p:nvPr/>
        </p:nvSpPr>
        <p:spPr>
          <a:xfrm>
            <a:off x="1498540" y="2740526"/>
            <a:ext cx="8875740"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：自分の利害に関係なく公共のために尽くすこと</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Service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：他のもののためになる行為</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12" name="左中かっこ 11">
            <a:extLst>
              <a:ext uri="{FF2B5EF4-FFF2-40B4-BE49-F238E27FC236}">
                <a16:creationId xmlns:a16="http://schemas.microsoft.com/office/drawing/2014/main" id="{1336A670-3E09-3C10-9329-8C8969C359D9}"/>
              </a:ext>
            </a:extLst>
          </p:cNvPr>
          <p:cNvSpPr/>
          <p:nvPr/>
        </p:nvSpPr>
        <p:spPr>
          <a:xfrm>
            <a:off x="872898" y="2740526"/>
            <a:ext cx="629208" cy="1815882"/>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14" name="矢印: 右 13">
            <a:extLst>
              <a:ext uri="{FF2B5EF4-FFF2-40B4-BE49-F238E27FC236}">
                <a16:creationId xmlns:a16="http://schemas.microsoft.com/office/drawing/2014/main" id="{073ED13D-AB63-BA3D-4010-642D063A2E0F}"/>
              </a:ext>
            </a:extLst>
          </p:cNvPr>
          <p:cNvSpPr/>
          <p:nvPr/>
        </p:nvSpPr>
        <p:spPr>
          <a:xfrm>
            <a:off x="677334" y="4985336"/>
            <a:ext cx="1227221" cy="57216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15" name="テキスト ボックス 14">
            <a:extLst>
              <a:ext uri="{FF2B5EF4-FFF2-40B4-BE49-F238E27FC236}">
                <a16:creationId xmlns:a16="http://schemas.microsoft.com/office/drawing/2014/main" id="{5AE881B6-00F4-ABF6-1EEB-3B054FDF5671}"/>
              </a:ext>
            </a:extLst>
          </p:cNvPr>
          <p:cNvSpPr txBox="1"/>
          <p:nvPr/>
        </p:nvSpPr>
        <p:spPr>
          <a:xfrm>
            <a:off x="2020130" y="5034284"/>
            <a:ext cx="783255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二つの言葉の</a:t>
            </a: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概念の違い</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がわかりづらさの原因</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777C43-E208-7F68-1F92-D5A51D13FBCB}"/>
              </a:ext>
            </a:extLst>
          </p:cNvPr>
          <p:cNvSpPr>
            <a:spLocks noGrp="1"/>
          </p:cNvSpPr>
          <p:nvPr>
            <p:ph type="title"/>
          </p:nvPr>
        </p:nvSpPr>
        <p:spPr/>
        <p:txBody>
          <a:bodyPr/>
          <a:lstStyle/>
          <a:p>
            <a:r>
              <a:rPr lang="ja-JP" altLang="en-US" dirty="0"/>
              <a:t>ロータリーの目的</a:t>
            </a:r>
          </a:p>
        </p:txBody>
      </p:sp>
      <p:sp>
        <p:nvSpPr>
          <p:cNvPr id="6" name="四角形: 角を丸くする 5">
            <a:extLst>
              <a:ext uri="{FF2B5EF4-FFF2-40B4-BE49-F238E27FC236}">
                <a16:creationId xmlns:a16="http://schemas.microsoft.com/office/drawing/2014/main" id="{87CBC165-9943-D8D0-806B-F02487DBE90C}"/>
              </a:ext>
            </a:extLst>
          </p:cNvPr>
          <p:cNvSpPr/>
          <p:nvPr/>
        </p:nvSpPr>
        <p:spPr>
          <a:xfrm>
            <a:off x="400607" y="1270000"/>
            <a:ext cx="9553073" cy="369476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5" name="テキスト ボックス 4">
            <a:extLst>
              <a:ext uri="{FF2B5EF4-FFF2-40B4-BE49-F238E27FC236}">
                <a16:creationId xmlns:a16="http://schemas.microsoft.com/office/drawing/2014/main" id="{6F27B8BA-E91E-BFFC-12EF-69C4EF650069}"/>
              </a:ext>
            </a:extLst>
          </p:cNvPr>
          <p:cNvSpPr txBox="1"/>
          <p:nvPr/>
        </p:nvSpPr>
        <p:spPr>
          <a:xfrm>
            <a:off x="677334" y="1425337"/>
            <a:ext cx="8999621" cy="35394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ロータリーの目的は、意義ある事業の基礎として</a:t>
            </a: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奉仕の理念</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を奨励し、これを育むことにある。具体的には、次の各項を奨励することにある：</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第１（略）</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第２　職業上の高い倫理基準を保ち、役立つ仕事はすべて価値のあるものと認識し、社会に奉仕する機会としてロータリアン各自の職業を高潔なものにすること</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第３、第４　（略）</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8" name="テキスト ボックス 7">
            <a:extLst>
              <a:ext uri="{FF2B5EF4-FFF2-40B4-BE49-F238E27FC236}">
                <a16:creationId xmlns:a16="http://schemas.microsoft.com/office/drawing/2014/main" id="{37DD1D61-E4F9-11D8-7204-1394BB42F5A9}"/>
              </a:ext>
            </a:extLst>
          </p:cNvPr>
          <p:cNvSpPr txBox="1"/>
          <p:nvPr/>
        </p:nvSpPr>
        <p:spPr>
          <a:xfrm>
            <a:off x="400607" y="5020650"/>
            <a:ext cx="11270025"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奉仕の理念</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とは：</a:t>
            </a:r>
            <a:r>
              <a:rPr kumimoji="0"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世のため人のために自分が持っている能力を全力で心をこめて捧げること、そうした利他の精神が自分の幸せにつながる、そして自分を活かす道である</a:t>
            </a:r>
            <a:endParaRPr kumimoji="0"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a:t>
            </a:r>
            <a:r>
              <a:rPr kumimoji="0" lang="en-US" altLang="ja-JP"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2840</a:t>
            </a:r>
            <a:r>
              <a:rPr kumimoji="0"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地区パストガバナー本田博己「</a:t>
            </a:r>
            <a:r>
              <a:rPr kumimoji="0" lang="en-US" altLang="ja-JP"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職業奉仕</a:t>
            </a:r>
            <a:r>
              <a:rPr kumimoji="0" lang="en-US" altLang="ja-JP"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から</a:t>
            </a:r>
            <a:r>
              <a:rPr kumimoji="0" lang="en-US" altLang="ja-JP"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奉仕の理念</a:t>
            </a:r>
            <a:r>
              <a:rPr kumimoji="0" lang="en-US" altLang="ja-JP"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0"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へ」</a:t>
            </a:r>
            <a:r>
              <a:rPr kumimoji="1" lang="ja-JP" altLang="en-US" sz="24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p>
        </p:txBody>
      </p:sp>
    </p:spTree>
    <p:extLst>
      <p:ext uri="{BB962C8B-B14F-4D97-AF65-F5344CB8AC3E}">
        <p14:creationId xmlns:p14="http://schemas.microsoft.com/office/powerpoint/2010/main" val="1027660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3E2D53-7F77-0443-C595-78950BA3FDF2}"/>
              </a:ext>
            </a:extLst>
          </p:cNvPr>
          <p:cNvSpPr>
            <a:spLocks noGrp="1"/>
          </p:cNvSpPr>
          <p:nvPr>
            <p:ph type="title"/>
          </p:nvPr>
        </p:nvSpPr>
        <p:spPr/>
        <p:txBody>
          <a:bodyPr/>
          <a:lstStyle/>
          <a:p>
            <a:r>
              <a:rPr lang="ja-JP" altLang="en-US" dirty="0"/>
              <a:t>二つの標語</a:t>
            </a:r>
          </a:p>
        </p:txBody>
      </p:sp>
      <p:sp>
        <p:nvSpPr>
          <p:cNvPr id="4" name="テキスト ボックス 3">
            <a:extLst>
              <a:ext uri="{FF2B5EF4-FFF2-40B4-BE49-F238E27FC236}">
                <a16:creationId xmlns:a16="http://schemas.microsoft.com/office/drawing/2014/main" id="{24E64510-622C-34F6-3149-6750F3F36002}"/>
              </a:ext>
            </a:extLst>
          </p:cNvPr>
          <p:cNvSpPr txBox="1"/>
          <p:nvPr/>
        </p:nvSpPr>
        <p:spPr>
          <a:xfrm>
            <a:off x="677334" y="1294064"/>
            <a:ext cx="10837332" cy="397031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第一標語</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超我の奉仕（</a:t>
            </a:r>
            <a:r>
              <a:rPr kumimoji="1" lang="en-US" altLang="ja-JP"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Service Above 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原型はフランク・コリンズの</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”Service, Not Self”</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第二標語</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最もよく奉仕する者、最も多く報いられる</a:t>
            </a:r>
            <a:endParaRPr kumimoji="1" lang="en-US" altLang="ja-JP"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a:t>
            </a:r>
            <a:r>
              <a:rPr kumimoji="1" lang="en-US" altLang="ja-JP"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One Profits Most Who Serves Best</a:t>
            </a:r>
            <a:r>
              <a:rPr kumimoji="1" lang="ja-JP" altLang="en-US"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rPr>
              <a:t>）</a:t>
            </a:r>
            <a:endParaRPr kumimoji="1" lang="en-US" altLang="ja-JP" sz="2800" b="0" i="0" u="none" strike="noStrike" kern="1200" cap="none" spc="0" normalizeH="0" baseline="0" noProof="0" dirty="0">
              <a:ln>
                <a:noFill/>
              </a:ln>
              <a:solidFill>
                <a:srgbClr val="FF0000"/>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原型はアーサー・</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F</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・シェルドンの</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“He Profits Most Who Serves His Fellows Best”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95B190-745D-1979-51A5-5478BAE15749}"/>
              </a:ext>
            </a:extLst>
          </p:cNvPr>
          <p:cNvSpPr>
            <a:spLocks noGrp="1"/>
          </p:cNvSpPr>
          <p:nvPr>
            <p:ph type="title"/>
          </p:nvPr>
        </p:nvSpPr>
        <p:spPr/>
        <p:txBody>
          <a:bodyPr/>
          <a:lstStyle/>
          <a:p>
            <a:r>
              <a:rPr kumimoji="1" lang="ja-JP" altLang="en-US" dirty="0"/>
              <a:t>決議</a:t>
            </a:r>
            <a:r>
              <a:rPr kumimoji="1" lang="en-US" altLang="ja-JP" dirty="0"/>
              <a:t>23</a:t>
            </a:r>
            <a:r>
              <a:rPr kumimoji="1" lang="ja-JP" altLang="en-US" dirty="0"/>
              <a:t>－</a:t>
            </a:r>
            <a:r>
              <a:rPr kumimoji="1" lang="en-US" altLang="ja-JP" dirty="0"/>
              <a:t>34</a:t>
            </a:r>
            <a:r>
              <a:rPr kumimoji="1" lang="ja-JP" altLang="en-US" dirty="0"/>
              <a:t>（</a:t>
            </a:r>
            <a:r>
              <a:rPr kumimoji="1" lang="en-US" altLang="ja-JP" dirty="0"/>
              <a:t>1923</a:t>
            </a:r>
            <a:r>
              <a:rPr kumimoji="1" lang="ja-JP" altLang="en-US" dirty="0"/>
              <a:t>年）</a:t>
            </a:r>
          </a:p>
        </p:txBody>
      </p:sp>
      <p:sp>
        <p:nvSpPr>
          <p:cNvPr id="3" name="スライド番号プレースホルダー 2">
            <a:extLst>
              <a:ext uri="{FF2B5EF4-FFF2-40B4-BE49-F238E27FC236}">
                <a16:creationId xmlns:a16="http://schemas.microsoft.com/office/drawing/2014/main" id="{B91EDA89-D689-46AB-733A-88E6EBC2E9F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900" b="0" i="0" u="none" strike="noStrike" kern="1200" cap="none" spc="0" normalizeH="0" baseline="0" noProof="0" smtClean="0">
                <a:ln>
                  <a:noFill/>
                </a:ln>
                <a:solidFill>
                  <a:srgbClr val="94B6D2">
                    <a:lumMod val="75000"/>
                  </a:srgbClr>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dirty="0">
              <a:ln>
                <a:noFill/>
              </a:ln>
              <a:solidFill>
                <a:srgbClr val="94B6D2">
                  <a:lumMod val="75000"/>
                </a:srgbClr>
              </a:solidFill>
              <a:effectLst/>
              <a:uLnTx/>
              <a:uFillTx/>
              <a:latin typeface="Trebuchet MS" panose="020B0603020202020204"/>
              <a:ea typeface="+mn-ea"/>
              <a:cs typeface="+mn-cs"/>
            </a:endParaRPr>
          </a:p>
        </p:txBody>
      </p:sp>
      <p:sp>
        <p:nvSpPr>
          <p:cNvPr id="5" name="四角形: 角を丸くする 4">
            <a:extLst>
              <a:ext uri="{FF2B5EF4-FFF2-40B4-BE49-F238E27FC236}">
                <a16:creationId xmlns:a16="http://schemas.microsoft.com/office/drawing/2014/main" id="{77E4E1B5-2F16-EA5E-75C6-5DD69AE9519F}"/>
              </a:ext>
            </a:extLst>
          </p:cNvPr>
          <p:cNvSpPr/>
          <p:nvPr/>
        </p:nvSpPr>
        <p:spPr>
          <a:xfrm>
            <a:off x="481263" y="1125144"/>
            <a:ext cx="10230408" cy="339825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4" name="テキスト ボックス 3">
            <a:extLst>
              <a:ext uri="{FF2B5EF4-FFF2-40B4-BE49-F238E27FC236}">
                <a16:creationId xmlns:a16="http://schemas.microsoft.com/office/drawing/2014/main" id="{65F961CB-7C5F-0953-5F49-BEE98039BCC5}"/>
              </a:ext>
            </a:extLst>
          </p:cNvPr>
          <p:cNvSpPr txBox="1"/>
          <p:nvPr/>
        </p:nvSpPr>
        <p:spPr>
          <a:xfrm>
            <a:off x="677334" y="1270000"/>
            <a:ext cx="10034337" cy="31085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第一条</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ロータリーは、基本的には一つの人生哲学であり、それは利己的な欲求と義務およびこれに伴う他人のために奉仕したいという感情とのあいだに常に存在する矛盾を和らげようとするものである。この哲学は奉仕ー「超我の奉仕」ーの哲学であり、これは、「最もよく奉仕する者、最も多く報いられる」という実践的な倫理原則に基づくものである。</a:t>
            </a:r>
          </a:p>
        </p:txBody>
      </p:sp>
      <p:sp>
        <p:nvSpPr>
          <p:cNvPr id="6" name="矢印: 下 5">
            <a:extLst>
              <a:ext uri="{FF2B5EF4-FFF2-40B4-BE49-F238E27FC236}">
                <a16:creationId xmlns:a16="http://schemas.microsoft.com/office/drawing/2014/main" id="{09EE7E24-D93F-CFC5-B926-E338066FC9EE}"/>
              </a:ext>
            </a:extLst>
          </p:cNvPr>
          <p:cNvSpPr/>
          <p:nvPr/>
        </p:nvSpPr>
        <p:spPr>
          <a:xfrm>
            <a:off x="4737738" y="4668253"/>
            <a:ext cx="1521385" cy="5053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7" name="テキスト ボックス 6">
            <a:extLst>
              <a:ext uri="{FF2B5EF4-FFF2-40B4-BE49-F238E27FC236}">
                <a16:creationId xmlns:a16="http://schemas.microsoft.com/office/drawing/2014/main" id="{F9C6F6CE-954B-1B63-1631-3192F5C4A796}"/>
              </a:ext>
            </a:extLst>
          </p:cNvPr>
          <p:cNvSpPr txBox="1"/>
          <p:nvPr/>
        </p:nvSpPr>
        <p:spPr>
          <a:xfrm>
            <a:off x="677333" y="5303935"/>
            <a:ext cx="10728603"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・相手に対するサービスを自己の利益や都合より優先させよう</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・最善のサービスをすれば、結果として最大の利益（満足感・幸　</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福感も含む）が得られる</a:t>
            </a:r>
          </a:p>
        </p:txBody>
      </p:sp>
    </p:spTree>
    <p:extLst>
      <p:ext uri="{BB962C8B-B14F-4D97-AF65-F5344CB8AC3E}">
        <p14:creationId xmlns:p14="http://schemas.microsoft.com/office/powerpoint/2010/main" val="3040283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677334" y="609600"/>
            <a:ext cx="5418666" cy="808038"/>
          </a:xfrm>
        </p:spPr>
        <p:txBody>
          <a:bodyPr>
            <a:noAutofit/>
          </a:bodyPr>
          <a:lstStyle/>
          <a:p>
            <a:r>
              <a:rPr lang="ja-JP" altLang="en-US" dirty="0"/>
              <a:t>職業宣言　</a:t>
            </a:r>
            <a:r>
              <a:rPr lang="en-US" altLang="ja-JP" dirty="0"/>
              <a:t>1989</a:t>
            </a:r>
            <a:r>
              <a:rPr lang="ja-JP" altLang="en-US" dirty="0"/>
              <a:t>年</a:t>
            </a:r>
          </a:p>
        </p:txBody>
      </p:sp>
      <p:sp>
        <p:nvSpPr>
          <p:cNvPr id="2" name="コンテンツ プレースホルダ 1"/>
          <p:cNvSpPr>
            <a:spLocks noGrp="1"/>
          </p:cNvSpPr>
          <p:nvPr>
            <p:ph idx="1"/>
          </p:nvPr>
        </p:nvSpPr>
        <p:spPr>
          <a:xfrm>
            <a:off x="677334" y="1417638"/>
            <a:ext cx="10837332" cy="4830762"/>
          </a:xfrm>
        </p:spPr>
        <p:txBody>
          <a:bodyPr anchor="t" anchorCtr="0">
            <a:noAutofit/>
          </a:bodyPr>
          <a:lstStyle/>
          <a:p>
            <a:pPr marL="109728" indent="0">
              <a:lnSpc>
                <a:spcPct val="150000"/>
              </a:lnSpc>
              <a:buNone/>
            </a:pPr>
            <a:r>
              <a:rPr lang="en-US" altLang="ja-JP" sz="2400" dirty="0">
                <a:solidFill>
                  <a:schemeClr val="tx2"/>
                </a:solidFill>
              </a:rPr>
              <a:t>1)</a:t>
            </a:r>
            <a:r>
              <a:rPr lang="ja-JP" altLang="en-US" sz="2400" dirty="0">
                <a:solidFill>
                  <a:schemeClr val="tx2"/>
                </a:solidFill>
                <a:latin typeface="+mn-ea"/>
              </a:rPr>
              <a:t>　職業はサービスの一つの機会なりと心に銘せよ。</a:t>
            </a:r>
            <a:endParaRPr lang="en-US" altLang="ja-JP" sz="2400" dirty="0">
              <a:solidFill>
                <a:schemeClr val="tx2"/>
              </a:solidFill>
              <a:latin typeface="+mn-ea"/>
            </a:endParaRPr>
          </a:p>
          <a:p>
            <a:pPr marL="109728" indent="0">
              <a:buNone/>
            </a:pPr>
            <a:r>
              <a:rPr lang="en-US" altLang="ja-JP" sz="2400" dirty="0">
                <a:solidFill>
                  <a:schemeClr val="tx2"/>
                </a:solidFill>
                <a:latin typeface="+mn-ea"/>
              </a:rPr>
              <a:t>2)</a:t>
            </a:r>
            <a:r>
              <a:rPr lang="ja-JP" altLang="en-US" sz="2400" dirty="0">
                <a:solidFill>
                  <a:schemeClr val="tx2"/>
                </a:solidFill>
                <a:latin typeface="+mn-ea"/>
              </a:rPr>
              <a:t>　職業の倫理的規範、国の法律、地域社会の道徳基準に対し、</a:t>
            </a:r>
            <a:br>
              <a:rPr lang="en-US" altLang="ja-JP" sz="2400" dirty="0">
                <a:solidFill>
                  <a:schemeClr val="tx2"/>
                </a:solidFill>
                <a:latin typeface="+mn-ea"/>
              </a:rPr>
            </a:br>
            <a:r>
              <a:rPr lang="ja-JP" altLang="en-US" sz="2400" dirty="0">
                <a:solidFill>
                  <a:schemeClr val="tx2"/>
                </a:solidFill>
                <a:latin typeface="+mn-ea"/>
              </a:rPr>
              <a:t>　　名実共に忠実であれ。</a:t>
            </a:r>
            <a:endParaRPr lang="en-US" altLang="ja-JP" sz="2400" dirty="0">
              <a:solidFill>
                <a:schemeClr val="tx2"/>
              </a:solidFill>
              <a:latin typeface="+mn-ea"/>
            </a:endParaRPr>
          </a:p>
          <a:p>
            <a:pPr marL="109728" indent="0">
              <a:buNone/>
            </a:pPr>
            <a:r>
              <a:rPr lang="en-US" altLang="ja-JP" sz="2400" dirty="0">
                <a:solidFill>
                  <a:schemeClr val="tx2"/>
                </a:solidFill>
                <a:latin typeface="+mn-ea"/>
              </a:rPr>
              <a:t>3)</a:t>
            </a:r>
            <a:r>
              <a:rPr lang="ja-JP" altLang="en-US" sz="2400" dirty="0">
                <a:solidFill>
                  <a:schemeClr val="tx2"/>
                </a:solidFill>
                <a:latin typeface="+mn-ea"/>
              </a:rPr>
              <a:t>　職業の品位を保ち、自ら選んだ職業において、最高度の倫理的</a:t>
            </a:r>
            <a:br>
              <a:rPr lang="en-US" altLang="ja-JP" sz="2400" dirty="0">
                <a:solidFill>
                  <a:schemeClr val="tx2"/>
                </a:solidFill>
                <a:latin typeface="+mn-ea"/>
              </a:rPr>
            </a:br>
            <a:r>
              <a:rPr lang="ja-JP" altLang="en-US" sz="2400" dirty="0">
                <a:solidFill>
                  <a:schemeClr val="tx2"/>
                </a:solidFill>
                <a:latin typeface="+mn-ea"/>
              </a:rPr>
              <a:t>　   基準を寄進すべく全力を尽くせ。</a:t>
            </a:r>
            <a:endParaRPr lang="en-US" altLang="ja-JP" sz="2400" dirty="0">
              <a:solidFill>
                <a:schemeClr val="tx2"/>
              </a:solidFill>
              <a:latin typeface="+mn-ea"/>
            </a:endParaRPr>
          </a:p>
          <a:p>
            <a:pPr marL="109728" indent="0">
              <a:buNone/>
            </a:pPr>
            <a:r>
              <a:rPr lang="en-US" altLang="ja-JP" sz="2400" dirty="0">
                <a:solidFill>
                  <a:schemeClr val="tx2"/>
                </a:solidFill>
                <a:latin typeface="+mn-ea"/>
              </a:rPr>
              <a:t>4)</a:t>
            </a:r>
            <a:r>
              <a:rPr lang="ja-JP" altLang="en-US" sz="2400" dirty="0">
                <a:solidFill>
                  <a:schemeClr val="tx2"/>
                </a:solidFill>
                <a:latin typeface="+mn-ea"/>
              </a:rPr>
              <a:t>　雇主、従業員、同僚、同業者、顧客、公衆、その他事業または</a:t>
            </a:r>
            <a:br>
              <a:rPr lang="en-US" altLang="ja-JP" sz="2400" dirty="0">
                <a:solidFill>
                  <a:schemeClr val="tx2"/>
                </a:solidFill>
                <a:latin typeface="+mn-ea"/>
              </a:rPr>
            </a:br>
            <a:r>
              <a:rPr lang="ja-JP" altLang="en-US" sz="2400" dirty="0">
                <a:solidFill>
                  <a:schemeClr val="tx2"/>
                </a:solidFill>
                <a:latin typeface="+mn-ea"/>
              </a:rPr>
              <a:t>　   専門職務上関係を持つすべての人々に対し、ひとしく公正なるべし。</a:t>
            </a:r>
            <a:endParaRPr lang="en-US" altLang="ja-JP" sz="2400" dirty="0">
              <a:solidFill>
                <a:schemeClr val="tx2"/>
              </a:solidFill>
              <a:latin typeface="+mn-ea"/>
            </a:endParaRPr>
          </a:p>
          <a:p>
            <a:pPr marL="109728" indent="0">
              <a:buNone/>
            </a:pPr>
            <a:r>
              <a:rPr lang="en-US" altLang="ja-JP" sz="2400" dirty="0">
                <a:solidFill>
                  <a:schemeClr val="tx2"/>
                </a:solidFill>
                <a:latin typeface="+mn-ea"/>
              </a:rPr>
              <a:t>5)</a:t>
            </a:r>
            <a:r>
              <a:rPr lang="ja-JP" altLang="en-US" sz="2400" dirty="0">
                <a:solidFill>
                  <a:schemeClr val="tx2"/>
                </a:solidFill>
                <a:latin typeface="+mn-ea"/>
              </a:rPr>
              <a:t>　社会に有用なすべての業務に対し、当然それに伴う名誉と敬意を</a:t>
            </a:r>
            <a:br>
              <a:rPr lang="en-US" altLang="ja-JP" sz="2400" dirty="0">
                <a:solidFill>
                  <a:schemeClr val="tx2"/>
                </a:solidFill>
                <a:latin typeface="+mn-ea"/>
              </a:rPr>
            </a:br>
            <a:r>
              <a:rPr lang="ja-JP" altLang="en-US" sz="2400" dirty="0">
                <a:solidFill>
                  <a:schemeClr val="tx2"/>
                </a:solidFill>
                <a:latin typeface="+mn-ea"/>
              </a:rPr>
              <a:t>　   表すべきことを知れ。</a:t>
            </a:r>
            <a:endParaRPr lang="en-US" altLang="ja-JP" sz="2400" dirty="0">
              <a:solidFill>
                <a:schemeClr val="tx2"/>
              </a:solidFill>
              <a:latin typeface="+mn-ea"/>
            </a:endParaRPr>
          </a:p>
          <a:p>
            <a:pPr marL="109728" indent="0">
              <a:buNone/>
            </a:pPr>
            <a:r>
              <a:rPr lang="en-US" altLang="ja-JP" sz="2400" dirty="0">
                <a:solidFill>
                  <a:schemeClr val="tx2"/>
                </a:solidFill>
                <a:latin typeface="+mn-ea"/>
              </a:rPr>
              <a:t>6)</a:t>
            </a:r>
            <a:r>
              <a:rPr lang="ja-JP" altLang="en-US" sz="2400" dirty="0">
                <a:solidFill>
                  <a:schemeClr val="tx2"/>
                </a:solidFill>
                <a:latin typeface="+mn-ea"/>
              </a:rPr>
              <a:t>　自己の職業上の手腕を捧げて、青少年に機会を開き、他人からの、</a:t>
            </a:r>
            <a:br>
              <a:rPr lang="en-US" altLang="ja-JP" sz="2400" dirty="0">
                <a:solidFill>
                  <a:schemeClr val="tx2"/>
                </a:solidFill>
                <a:latin typeface="+mn-ea"/>
              </a:rPr>
            </a:br>
            <a:r>
              <a:rPr lang="ja-JP" altLang="en-US" sz="2400" dirty="0">
                <a:solidFill>
                  <a:schemeClr val="tx2"/>
                </a:solidFill>
                <a:latin typeface="+mn-ea"/>
              </a:rPr>
              <a:t>　   格別の要請にも応え、地域社会の生活の質を高めよ。</a:t>
            </a:r>
            <a:endParaRPr lang="en-US" altLang="ja-JP" sz="2400" dirty="0">
              <a:solidFill>
                <a:schemeClr val="tx2"/>
              </a:solidFill>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A2932D-0655-92C2-A69E-B7A4B1C4948B}"/>
              </a:ext>
            </a:extLst>
          </p:cNvPr>
          <p:cNvSpPr>
            <a:spLocks noGrp="1"/>
          </p:cNvSpPr>
          <p:nvPr>
            <p:ph type="title"/>
          </p:nvPr>
        </p:nvSpPr>
        <p:spPr/>
        <p:txBody>
          <a:bodyPr/>
          <a:lstStyle/>
          <a:p>
            <a:r>
              <a:rPr kumimoji="1" lang="ja-JP" altLang="en-US" dirty="0"/>
              <a:t>四つのテスト</a:t>
            </a:r>
          </a:p>
        </p:txBody>
      </p:sp>
      <p:sp>
        <p:nvSpPr>
          <p:cNvPr id="4" name="スライド番号プレースホルダー 3">
            <a:extLst>
              <a:ext uri="{FF2B5EF4-FFF2-40B4-BE49-F238E27FC236}">
                <a16:creationId xmlns:a16="http://schemas.microsoft.com/office/drawing/2014/main" id="{60152317-3ABB-DCDD-58BA-F9A3FA65A6B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9CE406E-6D6B-4A00-9E16-9A935B00950D}" type="slidenum">
              <a:rPr kumimoji="1" lang="ja-JP" altLang="en-US" sz="900" b="0" i="0" u="none" strike="noStrike" kern="1200" cap="none" spc="0" normalizeH="0" baseline="0" noProof="0" smtClean="0">
                <a:ln>
                  <a:noFill/>
                </a:ln>
                <a:solidFill>
                  <a:srgbClr val="94B6D2">
                    <a:lumMod val="75000"/>
                  </a:srgbClr>
                </a:solidFill>
                <a:effectLst/>
                <a:uLnTx/>
                <a:uFillTx/>
                <a:latin typeface="Trebuchet MS" panose="020B0603020202020204"/>
                <a:ea typeface="メイリオ"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900" b="0" i="0" u="none" strike="noStrike" kern="1200" cap="none" spc="0" normalizeH="0" baseline="0" noProof="0" dirty="0">
              <a:ln>
                <a:noFill/>
              </a:ln>
              <a:solidFill>
                <a:srgbClr val="94B6D2">
                  <a:lumMod val="75000"/>
                </a:srgbClr>
              </a:solidFill>
              <a:effectLst/>
              <a:uLnTx/>
              <a:uFillTx/>
              <a:latin typeface="Trebuchet MS" panose="020B0603020202020204"/>
              <a:ea typeface="メイリオ" panose="020B0604030504040204" pitchFamily="50" charset="-128"/>
              <a:cs typeface="+mn-cs"/>
            </a:endParaRPr>
          </a:p>
        </p:txBody>
      </p:sp>
      <p:sp>
        <p:nvSpPr>
          <p:cNvPr id="6" name="四角形: 角を丸くする 5">
            <a:extLst>
              <a:ext uri="{FF2B5EF4-FFF2-40B4-BE49-F238E27FC236}">
                <a16:creationId xmlns:a16="http://schemas.microsoft.com/office/drawing/2014/main" id="{61811F1C-36A2-4E5E-917B-7DA870052D60}"/>
              </a:ext>
            </a:extLst>
          </p:cNvPr>
          <p:cNvSpPr/>
          <p:nvPr/>
        </p:nvSpPr>
        <p:spPr>
          <a:xfrm>
            <a:off x="125216" y="1114904"/>
            <a:ext cx="5880296" cy="32354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5" name="正方形/長方形 4">
            <a:extLst>
              <a:ext uri="{FF2B5EF4-FFF2-40B4-BE49-F238E27FC236}">
                <a16:creationId xmlns:a16="http://schemas.microsoft.com/office/drawing/2014/main" id="{E431BFB1-03FE-B94F-B9BC-0F12867E9C9D}"/>
              </a:ext>
            </a:extLst>
          </p:cNvPr>
          <p:cNvSpPr/>
          <p:nvPr/>
        </p:nvSpPr>
        <p:spPr>
          <a:xfrm>
            <a:off x="298947" y="1241832"/>
            <a:ext cx="6480637" cy="3108543"/>
          </a:xfrm>
          <a:prstGeom prst="rect">
            <a:avLst/>
          </a:prstGeom>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四つのテスト</a:t>
            </a:r>
            <a:endParaRPr kumimoji="1" lang="en-US" altLang="ja-JP"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言行はこれに照らしてから</a:t>
            </a:r>
            <a:endParaRPr kumimoji="1" lang="en-US" altLang="ja-JP"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１．真実かどうか</a:t>
            </a:r>
            <a:b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２．みんなに公平か</a:t>
            </a:r>
            <a:b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３．好意と友情を深めるか</a:t>
            </a:r>
            <a:b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2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４．みんなのためになるかどうか</a:t>
            </a:r>
          </a:p>
        </p:txBody>
      </p:sp>
      <p:sp>
        <p:nvSpPr>
          <p:cNvPr id="8" name="テキスト ボックス 7">
            <a:extLst>
              <a:ext uri="{FF2B5EF4-FFF2-40B4-BE49-F238E27FC236}">
                <a16:creationId xmlns:a16="http://schemas.microsoft.com/office/drawing/2014/main" id="{6B680721-4470-D121-2D6C-427B6EAE15DC}"/>
              </a:ext>
            </a:extLst>
          </p:cNvPr>
          <p:cNvSpPr txBox="1"/>
          <p:nvPr/>
        </p:nvSpPr>
        <p:spPr>
          <a:xfrm>
            <a:off x="677334" y="4923670"/>
            <a:ext cx="9520990"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職業奉仕における役割</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：ロータリアンが自身の職業や事業において高い倫理基準を保ち、奉仕の理念を実践するための具体的指針となる</a:t>
            </a:r>
          </a:p>
        </p:txBody>
      </p:sp>
      <p:sp>
        <p:nvSpPr>
          <p:cNvPr id="9" name="四角形: 角を丸くする 8">
            <a:extLst>
              <a:ext uri="{FF2B5EF4-FFF2-40B4-BE49-F238E27FC236}">
                <a16:creationId xmlns:a16="http://schemas.microsoft.com/office/drawing/2014/main" id="{99EFEE3D-886F-6088-459C-0F3ED41A24AF}"/>
              </a:ext>
            </a:extLst>
          </p:cNvPr>
          <p:cNvSpPr/>
          <p:nvPr/>
        </p:nvSpPr>
        <p:spPr>
          <a:xfrm>
            <a:off x="6383899" y="1270000"/>
            <a:ext cx="5348555" cy="393610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１．嘘偽りがないかどうか</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２．すべての取引先に対して</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公正かどうか</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３．信用を高め、</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取引先を増やすかどうか</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４．すべての取引先に</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利益をもたらすかどうか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a:t>
            </a:r>
            <a:r>
              <a:rPr kumimoji="1" lang="en-US" altLang="ja-JP" sz="1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2680</a:t>
            </a:r>
            <a:r>
              <a:rPr kumimoji="1" lang="ja-JP" altLang="en-US" sz="1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地区田中毅</a:t>
            </a:r>
            <a:r>
              <a:rPr kumimoji="1" lang="en-US" altLang="ja-JP" sz="1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PDG</a:t>
            </a:r>
            <a:r>
              <a:rPr kumimoji="1" lang="ja-JP" altLang="en-US" sz="1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「ロータリーの源流）</a:t>
            </a:r>
          </a:p>
        </p:txBody>
      </p:sp>
      <p:sp>
        <p:nvSpPr>
          <p:cNvPr id="3" name="矢印: 右 2">
            <a:extLst>
              <a:ext uri="{FF2B5EF4-FFF2-40B4-BE49-F238E27FC236}">
                <a16:creationId xmlns:a16="http://schemas.microsoft.com/office/drawing/2014/main" id="{2B98D8EB-05C9-442D-2DC3-AF59890FEE5B}"/>
              </a:ext>
            </a:extLst>
          </p:cNvPr>
          <p:cNvSpPr/>
          <p:nvPr/>
        </p:nvSpPr>
        <p:spPr>
          <a:xfrm>
            <a:off x="5753685" y="2796103"/>
            <a:ext cx="906589" cy="88034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Tree>
    <p:extLst>
      <p:ext uri="{BB962C8B-B14F-4D97-AF65-F5344CB8AC3E}">
        <p14:creationId xmlns:p14="http://schemas.microsoft.com/office/powerpoint/2010/main" val="1316991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4D3885D9-2336-B525-D947-9B06B650930E}"/>
              </a:ext>
            </a:extLst>
          </p:cNvPr>
          <p:cNvSpPr>
            <a:spLocks noGrp="1"/>
          </p:cNvSpPr>
          <p:nvPr>
            <p:ph type="title"/>
          </p:nvPr>
        </p:nvSpPr>
        <p:spPr/>
        <p:txBody>
          <a:bodyPr/>
          <a:lstStyle/>
          <a:p>
            <a:r>
              <a:rPr lang="ja-JP" altLang="en-US" dirty="0"/>
              <a:t>職業奉仕とは（定義）</a:t>
            </a:r>
          </a:p>
        </p:txBody>
      </p:sp>
      <p:sp>
        <p:nvSpPr>
          <p:cNvPr id="5" name="テキスト ボックス 4">
            <a:extLst>
              <a:ext uri="{FF2B5EF4-FFF2-40B4-BE49-F238E27FC236}">
                <a16:creationId xmlns:a16="http://schemas.microsoft.com/office/drawing/2014/main" id="{15F1C19B-12F5-63C2-DB3C-CD04F130EAF6}"/>
              </a:ext>
            </a:extLst>
          </p:cNvPr>
          <p:cNvSpPr txBox="1"/>
          <p:nvPr/>
        </p:nvSpPr>
        <p:spPr>
          <a:xfrm>
            <a:off x="677334" y="1323474"/>
            <a:ext cx="10972800" cy="4401205"/>
          </a:xfrm>
          <a:prstGeom prst="rect">
            <a:avLst/>
          </a:prstGeom>
          <a:noFill/>
          <a:ln w="12700" cmpd="sng">
            <a:solidFill>
              <a:schemeClr val="accent1"/>
            </a:solidFill>
            <a:prstDash val="solid"/>
            <a:beve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2016</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年規定審議会「制定案</a:t>
            </a:r>
            <a:r>
              <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16-10</a:t>
            </a: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　奉仕の第二部門を改正する件」</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標準ロータリークラブ定款</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第６条　五大奉仕部門</a:t>
            </a:r>
            <a:endParaRPr kumimoji="1" lang="en-US" altLang="ja-JP"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２．奉仕の第二部門である職業奉仕は、事業および専門職務の道徳的水準を高め、品位ある業務はすべて尊重されるべきであるという認識を深め、あらゆる職業に携わる中で奉仕の理念を実践していくという目的を持つものである。会員の役割には、ロータリーの理念に従って自分自身を律し、事業を行うこと、</a:t>
            </a:r>
            <a:r>
              <a:rPr kumimoji="1" lang="ja-JP" altLang="en-US" sz="2800" b="0" i="0" u="none" strike="noStrike" kern="1200" cap="none" spc="0" normalizeH="0" baseline="0" noProof="0" dirty="0">
                <a:ln>
                  <a:noFill/>
                </a:ln>
                <a:solidFill>
                  <a:srgbClr val="FF0000"/>
                </a:solidFill>
                <a:effectLst/>
                <a:highlight>
                  <a:srgbClr val="FFFF00"/>
                </a:highlight>
                <a:uLnTx/>
                <a:uFillTx/>
                <a:latin typeface="Trebuchet MS" panose="020B0603020202020204"/>
                <a:ea typeface="メイリオ" panose="020B0604030504040204" pitchFamily="50" charset="-128"/>
                <a:cs typeface="+mn-cs"/>
              </a:rPr>
              <a:t>そして自己の職業上の手腕を社会の問題やニーズに役立てるために、クラブが開発したプロジェクトに応えることが含まれる。</a:t>
            </a:r>
          </a:p>
        </p:txBody>
      </p:sp>
    </p:spTree>
    <p:extLst>
      <p:ext uri="{BB962C8B-B14F-4D97-AF65-F5344CB8AC3E}">
        <p14:creationId xmlns:p14="http://schemas.microsoft.com/office/powerpoint/2010/main" val="4257253929"/>
      </p:ext>
    </p:extLst>
  </p:cSld>
  <p:clrMapOvr>
    <a:masterClrMapping/>
  </p:clrMapOvr>
</p:sld>
</file>

<file path=ppt/theme/theme1.xml><?xml version="1.0" encoding="utf-8"?>
<a:theme xmlns:a="http://schemas.openxmlformats.org/drawingml/2006/main" name="ファセット">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2910</Words>
  <Application>Microsoft Office PowerPoint</Application>
  <PresentationFormat>ワイド画面</PresentationFormat>
  <Paragraphs>158</Paragraphs>
  <Slides>11</Slides>
  <Notes>11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職業奉仕とは</vt:lpstr>
      <vt:lpstr>職業奉仕を理解するために</vt:lpstr>
      <vt:lpstr>なぜ職業奉仕はわかりづらいのか</vt:lpstr>
      <vt:lpstr>ロータリーの目的</vt:lpstr>
      <vt:lpstr>二つの標語</vt:lpstr>
      <vt:lpstr>決議23－34（1923年）</vt:lpstr>
      <vt:lpstr>職業宣言　1989年</vt:lpstr>
      <vt:lpstr>四つのテスト</vt:lpstr>
      <vt:lpstr>職業奉仕とは（定義）</vt:lpstr>
      <vt:lpstr>職業奉仕とは（まとめ）</vt:lpstr>
      <vt:lpstr>ご清聴ありがとうございました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敏郎 島田</dc:creator>
  <cp:lastModifiedBy>敏郎 島田</cp:lastModifiedBy>
  <cp:revision>1</cp:revision>
  <dcterms:created xsi:type="dcterms:W3CDTF">2025-10-20T00:19:55Z</dcterms:created>
  <dcterms:modified xsi:type="dcterms:W3CDTF">2025-10-20T00:20:24Z</dcterms:modified>
</cp:coreProperties>
</file>